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31" r:id="rId3"/>
    <p:sldId id="332" r:id="rId4"/>
    <p:sldId id="342" r:id="rId5"/>
    <p:sldId id="334" r:id="rId6"/>
    <p:sldId id="338" r:id="rId7"/>
    <p:sldId id="336" r:id="rId8"/>
    <p:sldId id="264" r:id="rId9"/>
    <p:sldId id="355" r:id="rId10"/>
    <p:sldId id="356" r:id="rId11"/>
    <p:sldId id="357" r:id="rId12"/>
    <p:sldId id="361" r:id="rId13"/>
    <p:sldId id="358" r:id="rId14"/>
    <p:sldId id="343" r:id="rId15"/>
    <p:sldId id="344" r:id="rId16"/>
    <p:sldId id="345" r:id="rId17"/>
    <p:sldId id="367" r:id="rId18"/>
    <p:sldId id="368" r:id="rId19"/>
    <p:sldId id="369" r:id="rId20"/>
    <p:sldId id="370" r:id="rId21"/>
    <p:sldId id="371" r:id="rId22"/>
    <p:sldId id="373" r:id="rId23"/>
    <p:sldId id="374" r:id="rId24"/>
    <p:sldId id="376" r:id="rId25"/>
    <p:sldId id="375" r:id="rId26"/>
    <p:sldId id="378" r:id="rId27"/>
    <p:sldId id="379" r:id="rId28"/>
    <p:sldId id="377" r:id="rId29"/>
    <p:sldId id="380" r:id="rId30"/>
    <p:sldId id="381" r:id="rId31"/>
    <p:sldId id="382" r:id="rId32"/>
    <p:sldId id="347" r:id="rId33"/>
    <p:sldId id="348" r:id="rId34"/>
    <p:sldId id="363" r:id="rId35"/>
    <p:sldId id="362" r:id="rId36"/>
    <p:sldId id="349" r:id="rId37"/>
    <p:sldId id="364" r:id="rId38"/>
    <p:sldId id="350" r:id="rId39"/>
    <p:sldId id="365" r:id="rId40"/>
    <p:sldId id="366" r:id="rId41"/>
    <p:sldId id="383" r:id="rId42"/>
    <p:sldId id="384" r:id="rId43"/>
    <p:sldId id="351" r:id="rId44"/>
    <p:sldId id="352" r:id="rId45"/>
    <p:sldId id="353" r:id="rId46"/>
    <p:sldId id="385" r:id="rId47"/>
    <p:sldId id="386" r:id="rId48"/>
    <p:sldId id="387" r:id="rId49"/>
    <p:sldId id="388" r:id="rId50"/>
    <p:sldId id="389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4" r:id="rId64"/>
    <p:sldId id="403" r:id="rId65"/>
    <p:sldId id="341" r:id="rId6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7E34B-4ED8-415A-A70A-1C7D2FC7E013}" v="39" dt="2021-05-27T02:16:2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5" autoAdjust="0"/>
    <p:restoredTop sz="93855" autoAdjust="0"/>
  </p:normalViewPr>
  <p:slideViewPr>
    <p:cSldViewPr>
      <p:cViewPr varScale="1">
        <p:scale>
          <a:sx n="103" d="100"/>
          <a:sy n="103" d="100"/>
        </p:scale>
        <p:origin x="187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2:49.8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0,'84'0,"1"0,4 0,-6 0,-13 0,-9 0,-24 0,2 0,-5 0,-15 0,1 0,-12 0,4 0,-1 0,-2 0,5 0,-2 0,0 0,-2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4:06.60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40,'36'-4,"4"0,-15 4,7 0,-4 0,6 0,-5 0,4 0,-10 0,3 0,-7 0,3 0,-1 0,-3 0,3 0,1 0,-4 0,4 0,-5 0,0 0,-4 0,3 0,-7 0,7 0,-8 0,4 0,3 0,-5 0,5 0,-4 0,-2 0,5 0,-5 0,2 0,0 0,-2-7,2 6,0-7,-3 5,3 2,0-6,0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4:12.455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1,'59'0,"3"0,-36 0,24 0,-24 0,21 0,-18 0,3 0,-8 0,7 0,-6 0,10 0,-16 0,18 0,-13 0,16 0,-11 0,4 0,-5 0,-1 0,1 0,-6 0,0 0,-9 0,3 0,-4 0,1 0,3 0,-7 0,7 0,-7 0,3 0,0 0,-4 0,4 0,-1 0,-2 0,5 0,-5 0,2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2:53.4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1,'51'0,"-3"0,6 0,7 0,4 0,9 0,-34 0,22 0,-29 0,23 0,-20 0,-3 0,-11 0,-5 0,0 0,-4 0,2 0,-6 0,7 0,-3 0,9 0,0 0,1 0,2 0,-6 0,2 0,-4 0,-4 0,-2 0,0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16.0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1,'35'0,"-2"0,-11 0,11 0,-14 0,14 0,-11 0,1 0,3 0,-8 0,3 0,-4 0,4 0,-3 0,3 0,-4 0,0 0,5 0,-5 0,1 0,2 0,-6 0,3 0,0 0,-5 0,5 0,-4 0,3 0,-7 0,3 0,-1 0,-3 0,3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26.70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1,'69'0,"-7"0,-12 0,2 0,-11 0,7 0,-4 0,-9 0,-7 0,-6 0,-10 0,0 0,-1 0,1 0,4 0,-4 0,3 0,-2 0,4 0,0 0,-4 0,3 0,-7 0,3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30.03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1,'54'0,"1"0,-1 0,1 0,-4 0,1 0,6 0,1 0,-5 0,-1 0,4 0,-3 0,18 0,3 0,-23 0,10 0,-6 0,-12 0,-14 0,-4 0,-9 0,-1 0,-3 0,-2 0,-4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33.04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1,'65'4,"8"-1,-7-3,-15 0,11 0,-15 0,6 0,1 0,-25 0,-1 0,-16 0,4 0,-7 0,6 0,-2 0,7 0,4 0,3 0,1 0,0 0,0 0,-6 0,0 0,-5 0,0 0,-4 0,-2 0,-3 3,0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40.80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0,'60'0,"27"0,-31 0,5 0,15 0,3 0,9 0,-1 0,-20 0,0 0,19 0,1 0,-14 0,-3 0,-12 0,1 0,16 0,-6 0,-5 0,26 0,-35 0,-8 0,-20 0,-8 0,-3 0,-8 0,2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3:58.886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1,'47'0,"7"0,-2 0,-13 0,14 0,-27 0,17 0,-19 0,3 0,-14 0,-1 0,-5 0,4 0,1 0,0 0,-1 0,0 0,-3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22:44:03.82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29,'55'0,"28"0,-58 0,42 0,-41 0,18 0,-15 0,12 0,3 0,-7 0,5 0,-13 0,-1 0,-6 0,-6 0,-3 0,3 0,-7 0,6 0,-6 0,3 0,-1 0,-3 0,7 0,-7 0,3 0,0 0,-3 0,-36-13,22 10,-30-10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2021-11-10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8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7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0.png"/><Relationship Id="rId18" Type="http://schemas.openxmlformats.org/officeDocument/2006/relationships/customXml" Target="../ink/ink8.xml"/><Relationship Id="rId3" Type="http://schemas.openxmlformats.org/officeDocument/2006/relationships/image" Target="../media/image43.png"/><Relationship Id="rId21" Type="http://schemas.openxmlformats.org/officeDocument/2006/relationships/image" Target="../media/image17.emf"/><Relationship Id="rId7" Type="http://schemas.openxmlformats.org/officeDocument/2006/relationships/image" Target="../media/image200.png"/><Relationship Id="rId12" Type="http://schemas.openxmlformats.org/officeDocument/2006/relationships/customXml" Target="../ink/ink5.xml"/><Relationship Id="rId17" Type="http://schemas.openxmlformats.org/officeDocument/2006/relationships/image" Target="../media/image250.png"/><Relationship Id="rId25" Type="http://schemas.openxmlformats.org/officeDocument/2006/relationships/image" Target="../media/image19.emf"/><Relationship Id="rId2" Type="http://schemas.openxmlformats.org/officeDocument/2006/relationships/image" Target="../media/image4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0.png"/><Relationship Id="rId24" Type="http://schemas.openxmlformats.org/officeDocument/2006/relationships/customXml" Target="../ink/ink11.xml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23" Type="http://schemas.openxmlformats.org/officeDocument/2006/relationships/image" Target="../media/image18.emf"/><Relationship Id="rId10" Type="http://schemas.openxmlformats.org/officeDocument/2006/relationships/customXml" Target="../ink/ink4.xml"/><Relationship Id="rId19" Type="http://schemas.openxmlformats.org/officeDocument/2006/relationships/image" Target="../media/image16.emf"/><Relationship Id="rId4" Type="http://schemas.openxmlformats.org/officeDocument/2006/relationships/customXml" Target="../ink/ink1.xml"/><Relationship Id="rId9" Type="http://schemas.openxmlformats.org/officeDocument/2006/relationships/image" Target="../media/image2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420888"/>
            <a:ext cx="8568952" cy="1584176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COVID</a:t>
            </a:r>
            <a:r>
              <a:rPr lang="ko-KR" altLang="en-US" sz="3200" dirty="0"/>
              <a:t> 대유행 기간 동안 미디어의</a:t>
            </a:r>
            <a:br>
              <a:rPr lang="en-US" altLang="ko-KR" sz="3200" dirty="0"/>
            </a:br>
            <a:r>
              <a:rPr lang="ko-KR" altLang="en-US" sz="3200" dirty="0"/>
              <a:t>백신 </a:t>
            </a:r>
            <a:r>
              <a:rPr lang="ko-KR" altLang="en-US" sz="3200" dirty="0" err="1"/>
              <a:t>언급도에</a:t>
            </a:r>
            <a:r>
              <a:rPr lang="ko-KR" altLang="en-US" sz="3200" dirty="0"/>
              <a:t> 따른 관련 주가 변화 분석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90FBD-F974-4153-A461-53DE4C52D72C}"/>
              </a:ext>
            </a:extLst>
          </p:cNvPr>
          <p:cNvSpPr txBox="1"/>
          <p:nvPr/>
        </p:nvSpPr>
        <p:spPr>
          <a:xfrm>
            <a:off x="2987824" y="4653136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20161575</a:t>
            </a:r>
            <a:r>
              <a:rPr lang="ko-KR" altLang="en-US" dirty="0"/>
              <a:t> </a:t>
            </a:r>
            <a:r>
              <a:rPr lang="ko-KR" altLang="en-US" dirty="0" err="1"/>
              <a:t>김연요</a:t>
            </a:r>
            <a:endParaRPr lang="en-US" altLang="ko-KR" dirty="0"/>
          </a:p>
          <a:p>
            <a:pPr algn="ctr"/>
            <a:r>
              <a:rPr lang="en-US" altLang="ko-KR" dirty="0"/>
              <a:t>20160953</a:t>
            </a:r>
            <a:r>
              <a:rPr lang="ko-KR" altLang="en-US" dirty="0"/>
              <a:t> 정상희</a:t>
            </a:r>
            <a:endParaRPr lang="en-US" altLang="ko-KR" dirty="0"/>
          </a:p>
          <a:p>
            <a:pPr algn="ctr"/>
            <a:r>
              <a:rPr lang="en-US" altLang="ko-KR" dirty="0"/>
              <a:t>20161301</a:t>
            </a:r>
            <a:r>
              <a:rPr lang="ko-KR" altLang="en-US" dirty="0"/>
              <a:t> </a:t>
            </a:r>
            <a:r>
              <a:rPr lang="ko-KR" altLang="en-US" dirty="0" err="1"/>
              <a:t>안유균</a:t>
            </a:r>
            <a:endParaRPr lang="en-US" altLang="ko-KR" dirty="0"/>
          </a:p>
          <a:p>
            <a:pPr algn="ctr"/>
            <a:r>
              <a:rPr lang="en-US" altLang="ko-KR" dirty="0"/>
              <a:t>20150245</a:t>
            </a:r>
            <a:r>
              <a:rPr lang="ko-KR" altLang="en-US" dirty="0"/>
              <a:t> 정재원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10</a:t>
            </a:fld>
            <a:endParaRPr/>
          </a:p>
        </p:txBody>
      </p:sp>
      <p:sp>
        <p:nvSpPr>
          <p:cNvPr id="165" name="기온과 사용량의 상관관계를 그리려는데 그래프가…"/>
          <p:cNvSpPr txBox="1"/>
          <p:nvPr/>
        </p:nvSpPr>
        <p:spPr>
          <a:xfrm>
            <a:off x="597115" y="4844536"/>
            <a:ext cx="5908026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ko-KR" sz="1500" dirty="0" err="1"/>
              <a:t>new_cases_diff</a:t>
            </a:r>
            <a:r>
              <a:rPr lang="en-US" altLang="ko-KR" sz="1500" dirty="0"/>
              <a:t> </a:t>
            </a:r>
            <a:r>
              <a:rPr lang="ko-KR" altLang="en-US" sz="1500" dirty="0"/>
              <a:t>가 어느 구간에서 변화하는 건지 확실하게 보이지만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너무 </a:t>
            </a:r>
            <a:r>
              <a:rPr lang="en-US" altLang="ko-KR" sz="1500" dirty="0"/>
              <a:t>volatile</a:t>
            </a:r>
            <a:r>
              <a:rPr lang="ko-KR" altLang="en-US" sz="1500" dirty="0"/>
              <a:t>해 </a:t>
            </a:r>
            <a:r>
              <a:rPr lang="en-US" altLang="ko-KR" sz="1500" dirty="0"/>
              <a:t>7</a:t>
            </a:r>
            <a:r>
              <a:rPr lang="ko-KR" altLang="en-US" sz="1500" dirty="0"/>
              <a:t>일간의 </a:t>
            </a:r>
            <a:r>
              <a:rPr lang="ko-KR" altLang="en-US" sz="1500" dirty="0" err="1"/>
              <a:t>확진자</a:t>
            </a:r>
            <a:r>
              <a:rPr lang="ko-KR" altLang="en-US" sz="1500" dirty="0"/>
              <a:t> 수를 이동평균해 </a:t>
            </a:r>
            <a:r>
              <a:rPr lang="en-US" altLang="ko-KR" sz="1500" dirty="0" err="1"/>
              <a:t>mov_avg</a:t>
            </a:r>
            <a:r>
              <a:rPr lang="ko-KR" altLang="en-US" sz="1500" dirty="0"/>
              <a:t> 도출</a:t>
            </a:r>
            <a:endParaRPr lang="en-US" altLang="ko-KR" sz="1500" dirty="0"/>
          </a:p>
          <a:p>
            <a:pPr marL="285750" indent="-285750">
              <a:buFont typeface="Symbol" pitchFamily="2" charset="2"/>
              <a:buChar char="Þ"/>
            </a:pPr>
            <a:endParaRPr lang="en-US" altLang="ko-KR" sz="1500" dirty="0"/>
          </a:p>
          <a:p>
            <a:pPr marL="285750" indent="-285750">
              <a:buFont typeface="Symbol" pitchFamily="2" charset="2"/>
              <a:buChar char="Þ"/>
            </a:pPr>
            <a:endParaRPr lang="en-US" altLang="ko-KR" sz="1500" dirty="0"/>
          </a:p>
          <a:p>
            <a:r>
              <a:rPr lang="en-US" altLang="ko-KR" sz="1500" dirty="0"/>
              <a:t>rolling()</a:t>
            </a:r>
            <a:r>
              <a:rPr lang="ko-KR" altLang="en-US" sz="1500" dirty="0"/>
              <a:t> 함수를 활용해 </a:t>
            </a:r>
            <a:r>
              <a:rPr lang="ko-KR" altLang="en-US" sz="1500" dirty="0" err="1"/>
              <a:t>이동평균</a:t>
            </a:r>
            <a:r>
              <a:rPr lang="ko-KR" altLang="en-US" sz="1500" dirty="0"/>
              <a:t> 계산 과정 추가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>
                <a:sym typeface="Wingdings" pitchFamily="2" charset="2"/>
              </a:rPr>
              <a:t></a:t>
            </a:r>
            <a:r>
              <a:rPr lang="ko-KR" altLang="en-US" sz="1500" dirty="0">
                <a:sym typeface="Wingdings" pitchFamily="2" charset="2"/>
              </a:rPr>
              <a:t> </a:t>
            </a:r>
            <a:r>
              <a:rPr lang="ko-KR" altLang="en-US" sz="1500" dirty="0"/>
              <a:t>사회적 </a:t>
            </a:r>
            <a:r>
              <a:rPr lang="ko-KR" altLang="en-US" sz="1500" dirty="0" err="1"/>
              <a:t>거리두기</a:t>
            </a:r>
            <a:r>
              <a:rPr lang="ko-KR" altLang="en-US" sz="1500" dirty="0"/>
              <a:t> 연장 기준이 주 </a:t>
            </a:r>
            <a:r>
              <a:rPr lang="ko-KR" altLang="en-US" sz="1500" dirty="0" err="1"/>
              <a:t>단위기</a:t>
            </a:r>
            <a:r>
              <a:rPr lang="ko-KR" altLang="en-US" sz="1500" dirty="0"/>
              <a:t> 때문에 </a:t>
            </a:r>
            <a:r>
              <a:rPr lang="en-US" altLang="ko-KR" sz="1500" dirty="0"/>
              <a:t>7</a:t>
            </a:r>
            <a:r>
              <a:rPr lang="ko-KR" altLang="en-US" sz="1500" dirty="0"/>
              <a:t>일 단위로</a:t>
            </a:r>
            <a:endParaRPr lang="en-US" altLang="ko-KR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4DA30-359C-3546-B97E-0D53580E1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9" y="1844824"/>
            <a:ext cx="7079821" cy="289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62EE5E-CEC6-8944-AD45-3F775842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" y="5443500"/>
            <a:ext cx="6299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9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79B8C43-E91A-8042-A915-A8C290CAF59F}"/>
              </a:ext>
            </a:extLst>
          </p:cNvPr>
          <p:cNvSpPr txBox="1">
            <a:spLocks/>
          </p:cNvSpPr>
          <p:nvPr/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데이터 분석 결과</a:t>
            </a:r>
            <a:r>
              <a:rPr lang="en-US" altLang="ko-KR"/>
              <a:t>: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36839F-23B3-0F4D-88D5-F9185AEF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844452"/>
            <a:ext cx="8239944" cy="3289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E4C83D-B119-0B4B-ABFE-5B7A9F2E30A2}"/>
              </a:ext>
            </a:extLst>
          </p:cNvPr>
          <p:cNvSpPr txBox="1"/>
          <p:nvPr/>
        </p:nvSpPr>
        <p:spPr>
          <a:xfrm>
            <a:off x="827584" y="5665603"/>
            <a:ext cx="6104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이동 평균을 적용함으로서 그래프가 훨씬 </a:t>
            </a:r>
            <a:r>
              <a:rPr lang="en-US" altLang="ko-KR" sz="1600" dirty="0"/>
              <a:t>smoothing</a:t>
            </a:r>
            <a:r>
              <a:rPr lang="ko-KR" altLang="en-US" sz="1600" dirty="0"/>
              <a:t>해졌다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Moving average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적용한 그래프에서 진폭이 큰 부분을 찾자</a:t>
            </a:r>
            <a:r>
              <a:rPr lang="en-US" altLang="ko-K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410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구현코드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44596-DAC5-AF49-BB9C-2925EAFA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0" y="1790818"/>
            <a:ext cx="8223349" cy="3276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DE91C-2D68-F04D-81F0-5B14088DC035}"/>
              </a:ext>
            </a:extLst>
          </p:cNvPr>
          <p:cNvSpPr txBox="1"/>
          <p:nvPr/>
        </p:nvSpPr>
        <p:spPr>
          <a:xfrm>
            <a:off x="481620" y="5521146"/>
            <a:ext cx="7463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구간을 표시해주기 위해 </a:t>
            </a:r>
            <a:r>
              <a:rPr lang="ko-KR" altLang="en-US" dirty="0" err="1"/>
              <a:t>증감율의</a:t>
            </a:r>
            <a:r>
              <a:rPr lang="ko-KR" altLang="en-US" dirty="0"/>
              <a:t> 각 최대</a:t>
            </a:r>
            <a:r>
              <a:rPr lang="en-US" altLang="ko-KR" dirty="0"/>
              <a:t>/</a:t>
            </a:r>
            <a:r>
              <a:rPr lang="ko-KR" altLang="en-US" dirty="0"/>
              <a:t>최소 점을 찍었고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→ 최대</a:t>
            </a:r>
            <a:r>
              <a:rPr lang="en-US" altLang="ko-KR" dirty="0"/>
              <a:t>/</a:t>
            </a:r>
            <a:r>
              <a:rPr lang="ko-KR" altLang="en-US" dirty="0" err="1"/>
              <a:t>최소간의</a:t>
            </a:r>
            <a:r>
              <a:rPr lang="ko-KR" altLang="en-US" dirty="0"/>
              <a:t> 차이가 가장 큰 </a:t>
            </a:r>
            <a:r>
              <a:rPr lang="en-US" altLang="ko-KR" dirty="0"/>
              <a:t>Top3</a:t>
            </a:r>
            <a:r>
              <a:rPr lang="ko-KR" altLang="en-US" dirty="0"/>
              <a:t> 시점을 대유행 시기로 지정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→ 각 시기에서 최대</a:t>
            </a:r>
            <a:r>
              <a:rPr lang="en-US" altLang="ko-KR" dirty="0"/>
              <a:t>/</a:t>
            </a:r>
            <a:r>
              <a:rPr lang="ko-KR" altLang="en-US" dirty="0"/>
              <a:t>최소가 되는 날짜를 시작</a:t>
            </a:r>
            <a:r>
              <a:rPr lang="en-US" altLang="ko-KR" dirty="0"/>
              <a:t>/</a:t>
            </a:r>
            <a:r>
              <a:rPr lang="ko-KR" altLang="en-US" dirty="0"/>
              <a:t>끝 시점으로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70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AEEB-19C9-F04B-AA5A-03F2C83C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2" y="1738480"/>
            <a:ext cx="8229602" cy="3296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2DE8B-263F-5144-8CCF-F82A9C7E37BF}"/>
              </a:ext>
            </a:extLst>
          </p:cNvPr>
          <p:cNvSpPr txBox="1"/>
          <p:nvPr/>
        </p:nvSpPr>
        <p:spPr>
          <a:xfrm>
            <a:off x="280245" y="5192447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 이렇게 최대</a:t>
            </a:r>
            <a:r>
              <a:rPr lang="en-US" altLang="ko-KR" sz="1600" dirty="0"/>
              <a:t>/</a:t>
            </a:r>
            <a:r>
              <a:rPr lang="ko-KR" altLang="en-US" sz="1600" dirty="0"/>
              <a:t>최소 부분에 화살표 표시를 해두고</a:t>
            </a:r>
            <a:r>
              <a:rPr lang="en-US" altLang="ko-KR" sz="1600" dirty="0"/>
              <a:t>,</a:t>
            </a:r>
            <a:r>
              <a:rPr lang="ko-KR" altLang="en-US" sz="1600" dirty="0"/>
              <a:t> 가장 큰 차이가 나타나는 </a:t>
            </a:r>
            <a:r>
              <a:rPr lang="en-US" altLang="ko-KR" sz="1600" dirty="0"/>
              <a:t>(</a:t>
            </a:r>
            <a:r>
              <a:rPr lang="ko-KR" altLang="en-US" sz="1600" dirty="0"/>
              <a:t>진폭이 가장 큰</a:t>
            </a:r>
            <a:r>
              <a:rPr lang="en-US" altLang="ko-KR" sz="1600" dirty="0"/>
              <a:t>)</a:t>
            </a:r>
            <a:r>
              <a:rPr lang="ko-KR" altLang="en-US" sz="1600" dirty="0"/>
              <a:t> 날짜 범위를 대유행 기간 </a:t>
            </a:r>
            <a:r>
              <a:rPr lang="en-US" altLang="ko-KR" sz="1600" dirty="0"/>
              <a:t>1</a:t>
            </a:r>
            <a:r>
              <a:rPr lang="ko-KR" altLang="en-US" sz="1600" dirty="0"/>
              <a:t>차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차로 선정하였다</a:t>
            </a:r>
            <a:r>
              <a:rPr lang="en-US" altLang="ko-KR" sz="1600" dirty="0"/>
              <a:t>.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1</a:t>
            </a:r>
            <a:r>
              <a:rPr lang="ko-KR" altLang="en-US" sz="1600" dirty="0"/>
              <a:t>차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2020-03-03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2020-03-10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2</a:t>
            </a:r>
            <a:r>
              <a:rPr lang="ko-KR" altLang="en-US" sz="1600" dirty="0"/>
              <a:t>차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2020-08-15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2020-09-02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3</a:t>
            </a:r>
            <a:r>
              <a:rPr lang="ko-KR" altLang="en-US" sz="1600" dirty="0"/>
              <a:t>차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2020-12-15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2021-01-10</a:t>
            </a:r>
            <a:endParaRPr 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25B773-EEF6-4867-BBFB-A2CDB1617592}"/>
              </a:ext>
            </a:extLst>
          </p:cNvPr>
          <p:cNvSpPr/>
          <p:nvPr/>
        </p:nvSpPr>
        <p:spPr>
          <a:xfrm>
            <a:off x="1308933" y="1738480"/>
            <a:ext cx="1224136" cy="29997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B1AC68-2A62-4CF9-991B-E704D4087A69}"/>
              </a:ext>
            </a:extLst>
          </p:cNvPr>
          <p:cNvSpPr/>
          <p:nvPr/>
        </p:nvSpPr>
        <p:spPr>
          <a:xfrm>
            <a:off x="3790256" y="1752018"/>
            <a:ext cx="1224136" cy="29997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42E6DD-092B-4E6E-BAFE-AD6D47C2C6AB}"/>
              </a:ext>
            </a:extLst>
          </p:cNvPr>
          <p:cNvSpPr/>
          <p:nvPr/>
        </p:nvSpPr>
        <p:spPr>
          <a:xfrm>
            <a:off x="5724128" y="1751615"/>
            <a:ext cx="1224136" cy="29997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8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C12D7-A6CF-4C8D-924D-D74C73DE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EF-72A7-467D-9B2F-E9DF96F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본 데이터 분석을 통해 찾고자 하는 </a:t>
            </a:r>
            <a:r>
              <a:rPr lang="en-US" altLang="ko-KR" dirty="0"/>
              <a:t>value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대유행기간동안 네이버 기사 중 </a:t>
            </a:r>
            <a:r>
              <a:rPr lang="en-US" altLang="ko-KR" dirty="0"/>
              <a:t>‘</a:t>
            </a:r>
            <a:r>
              <a:rPr lang="ko-KR" altLang="en-US" dirty="0"/>
              <a:t>코로나</a:t>
            </a:r>
            <a:r>
              <a:rPr lang="en-US" altLang="ko-KR" dirty="0"/>
              <a:t>’</a:t>
            </a:r>
            <a:r>
              <a:rPr lang="ko-KR" altLang="en-US" dirty="0"/>
              <a:t>라는 단어를 포함하는 기사</a:t>
            </a:r>
            <a:endParaRPr lang="en-US" altLang="ko-KR" dirty="0"/>
          </a:p>
          <a:p>
            <a:pPr lvl="1"/>
            <a:r>
              <a:rPr lang="ko-KR" altLang="en-US" dirty="0"/>
              <a:t>해당 기사들의 </a:t>
            </a:r>
            <a:r>
              <a:rPr lang="ko-KR" altLang="en-US" dirty="0" err="1"/>
              <a:t>최빈도</a:t>
            </a:r>
            <a:r>
              <a:rPr lang="ko-KR" altLang="en-US" dirty="0"/>
              <a:t> 언급 키워드</a:t>
            </a:r>
            <a:endParaRPr lang="en-US" altLang="ko-KR" dirty="0"/>
          </a:p>
          <a:p>
            <a:pPr lvl="1"/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 유행 동안 변화하는 키워드 변화</a:t>
            </a:r>
            <a:endParaRPr lang="en-US" altLang="ko-KR" dirty="0"/>
          </a:p>
          <a:p>
            <a:pPr lvl="1"/>
            <a:r>
              <a:rPr lang="ko-KR" altLang="en-US" dirty="0"/>
              <a:t>가장 </a:t>
            </a:r>
            <a:r>
              <a:rPr lang="ko-KR" altLang="en-US" dirty="0" err="1"/>
              <a:t>언급량이</a:t>
            </a:r>
            <a:r>
              <a:rPr lang="ko-KR" altLang="en-US" dirty="0"/>
              <a:t> 많은 </a:t>
            </a:r>
            <a:r>
              <a:rPr lang="en-US" altLang="ko-KR" dirty="0"/>
              <a:t>“</a:t>
            </a:r>
            <a:r>
              <a:rPr lang="ko-KR" altLang="en-US" dirty="0"/>
              <a:t>주제</a:t>
            </a:r>
            <a:r>
              <a:rPr lang="en-US" altLang="ko-KR" dirty="0"/>
              <a:t>”</a:t>
            </a:r>
            <a:r>
              <a:rPr lang="ko-KR" altLang="en-US" dirty="0"/>
              <a:t> 키워드 선정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Word Cloud</a:t>
            </a:r>
          </a:p>
          <a:p>
            <a:pPr lvl="1"/>
            <a:r>
              <a:rPr lang="ko-KR" altLang="en-US" dirty="0"/>
              <a:t>각 시기별로 어떤 키워드들이 많이 </a:t>
            </a:r>
            <a:r>
              <a:rPr lang="ko-KR" altLang="en-US" dirty="0" err="1"/>
              <a:t>등장했는가를</a:t>
            </a:r>
            <a:r>
              <a:rPr lang="ko-KR" altLang="en-US" dirty="0"/>
              <a:t> 확인할 때</a:t>
            </a:r>
            <a:r>
              <a:rPr lang="en-US" altLang="ko-KR" dirty="0"/>
              <a:t>,</a:t>
            </a:r>
            <a:r>
              <a:rPr lang="ko-KR" altLang="en-US" dirty="0"/>
              <a:t> 키워드를 </a:t>
            </a:r>
            <a:r>
              <a:rPr lang="ko-KR" altLang="en-US" dirty="0" err="1"/>
              <a:t>언급량에</a:t>
            </a:r>
            <a:r>
              <a:rPr lang="ko-KR" altLang="en-US" dirty="0"/>
              <a:t> 따라 어떤 것이 많이 </a:t>
            </a:r>
            <a:r>
              <a:rPr lang="ko-KR" altLang="en-US" dirty="0" err="1"/>
              <a:t>등장했는지를</a:t>
            </a:r>
            <a:r>
              <a:rPr lang="ko-KR" altLang="en-US" dirty="0"/>
              <a:t> 직관적으로 확인할 수 있는 기법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Bar Chart</a:t>
            </a:r>
          </a:p>
          <a:p>
            <a:pPr lvl="1"/>
            <a:r>
              <a:rPr lang="en-US" altLang="ko-KR" dirty="0"/>
              <a:t>1,2,3</a:t>
            </a:r>
            <a:r>
              <a:rPr lang="ko-KR" altLang="en-US" dirty="0"/>
              <a:t>차 </a:t>
            </a:r>
            <a:r>
              <a:rPr lang="ko-KR" altLang="en-US" dirty="0" err="1"/>
              <a:t>유행동안</a:t>
            </a:r>
            <a:r>
              <a:rPr lang="ko-KR" altLang="en-US" dirty="0"/>
              <a:t> </a:t>
            </a:r>
            <a:r>
              <a:rPr lang="en-US" altLang="ko-KR" dirty="0"/>
              <a:t>Top 10 </a:t>
            </a:r>
            <a:r>
              <a:rPr lang="ko-KR" altLang="en-US" dirty="0"/>
              <a:t>언급 키워드 비교하는 것은 </a:t>
            </a:r>
            <a:r>
              <a:rPr lang="en-US" altLang="ko-KR" dirty="0"/>
              <a:t>Bar Chart</a:t>
            </a:r>
            <a:r>
              <a:rPr lang="ko-KR" altLang="en-US" dirty="0"/>
              <a:t>로 나타내어 언급되는 수치적인 양 뿐만 아니라 비교 또한 쉽게 가능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28FED-C3F3-483B-B87D-4ABE5A66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6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36"/>
    </mc:Choice>
    <mc:Fallback xmlns="">
      <p:transition spd="slow" advTm="6303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46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연관관계도</a:t>
            </a:r>
            <a:r>
              <a:rPr lang="en-US" altLang="ko-KR" dirty="0"/>
              <a:t>: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E29AC-A508-D543-A07C-1B16B1BB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89"/>
            <a:ext cx="9144000" cy="49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</a:t>
            </a:r>
            <a:r>
              <a:rPr lang="en-US" altLang="ko-KR" dirty="0" err="1"/>
              <a:t>News_crawler.ipynb</a:t>
            </a:r>
            <a:r>
              <a:rPr lang="en-US" altLang="ko-KR" dirty="0"/>
              <a:t> (</a:t>
            </a: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1A773-5A64-8540-AC1A-FB2C5BA3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79887"/>
            <a:ext cx="6130426" cy="50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7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</a:t>
            </a:r>
            <a:r>
              <a:rPr lang="en-US" altLang="ko-KR" dirty="0" err="1"/>
              <a:t>News_crawler.ipynb</a:t>
            </a:r>
            <a:r>
              <a:rPr lang="en-US" altLang="ko-KR" dirty="0"/>
              <a:t> (</a:t>
            </a: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E02D3-E428-714D-BAD0-85336ADD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91272"/>
            <a:ext cx="5369966" cy="1377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64F01-A9DF-4442-8A91-9CFF89F74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85262"/>
            <a:ext cx="6373688" cy="35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</a:t>
            </a:r>
            <a:r>
              <a:rPr lang="en-US" altLang="ko-KR" dirty="0" err="1"/>
              <a:t>News_crawler.ipynb</a:t>
            </a:r>
            <a:r>
              <a:rPr lang="en-US" altLang="ko-KR" dirty="0"/>
              <a:t> (</a:t>
            </a: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D9AB1-C9D4-A649-A47A-7925F19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0205"/>
            <a:ext cx="7992888" cy="49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</a:t>
            </a:r>
            <a:r>
              <a:rPr lang="en-US" altLang="ko-KR" dirty="0" err="1"/>
              <a:t>News_crawler.ipynb</a:t>
            </a:r>
            <a:r>
              <a:rPr lang="en-US" altLang="ko-KR" dirty="0"/>
              <a:t> (</a:t>
            </a: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A2F0B-A1FB-1841-8BEB-70E64115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3660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3AD6E-8633-1548-AD24-D44C9685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38327"/>
            <a:ext cx="793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7992888" cy="4968552"/>
          </a:xfrm>
        </p:spPr>
        <p:txBody>
          <a:bodyPr/>
          <a:lstStyle/>
          <a:p>
            <a:r>
              <a:rPr lang="ko-KR" altLang="en-US" dirty="0"/>
              <a:t>국내 </a:t>
            </a:r>
            <a:r>
              <a:rPr lang="en-US" altLang="ko-KR" dirty="0"/>
              <a:t>COVID-19 </a:t>
            </a:r>
            <a:r>
              <a:rPr lang="ko-KR" altLang="en-US" dirty="0"/>
              <a:t>대유행 기간 동안 온라인 뉴스 기사에서의 백신 </a:t>
            </a:r>
            <a:r>
              <a:rPr lang="ko-KR" altLang="en-US" dirty="0" err="1"/>
              <a:t>언급도가</a:t>
            </a:r>
            <a:r>
              <a:rPr lang="ko-KR" altLang="en-US" dirty="0"/>
              <a:t> 어떻게 변화하였고</a:t>
            </a:r>
            <a:r>
              <a:rPr lang="en-US" altLang="ko-KR" dirty="0"/>
              <a:t>,</a:t>
            </a:r>
            <a:r>
              <a:rPr lang="ko-KR" altLang="en-US" dirty="0"/>
              <a:t> 이에 따라 백신 관련 주식들의 주가 또한 어떻게 </a:t>
            </a:r>
            <a:r>
              <a:rPr lang="ko-KR" altLang="en-US" dirty="0" err="1"/>
              <a:t>변화하였는지를</a:t>
            </a:r>
            <a:r>
              <a:rPr lang="ko-KR" altLang="en-US" dirty="0"/>
              <a:t> 분석</a:t>
            </a:r>
            <a:endParaRPr lang="en-US" altLang="ko-KR" dirty="0">
              <a:solidFill>
                <a:srgbClr val="00B0F0"/>
              </a:solidFill>
            </a:endParaRPr>
          </a:p>
          <a:p>
            <a:pPr lvl="1"/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데이터 분석 결과 얻고자 하는 </a:t>
            </a:r>
            <a:r>
              <a:rPr lang="en-US" altLang="ko-KR" dirty="0"/>
              <a:t>value</a:t>
            </a:r>
          </a:p>
          <a:p>
            <a:pPr lvl="1"/>
            <a:r>
              <a:rPr lang="ko-KR" altLang="en-US" dirty="0"/>
              <a:t>국내 </a:t>
            </a:r>
            <a:r>
              <a:rPr lang="en-US" altLang="ko-KR" dirty="0"/>
              <a:t>COVID-19</a:t>
            </a:r>
            <a:r>
              <a:rPr lang="ko-KR" altLang="en-US" dirty="0"/>
              <a:t> 대유행시기를 선정</a:t>
            </a:r>
            <a:endParaRPr lang="en-US" altLang="ko-KR" dirty="0"/>
          </a:p>
          <a:p>
            <a:pPr lvl="1"/>
            <a:r>
              <a:rPr lang="ko-KR" altLang="en-US" dirty="0"/>
              <a:t>기간 동안 백신이라는 키워드의 </a:t>
            </a:r>
            <a:r>
              <a:rPr lang="ko-KR" altLang="en-US" dirty="0" err="1"/>
              <a:t>언급량이</a:t>
            </a:r>
            <a:r>
              <a:rPr lang="ko-KR" altLang="en-US" dirty="0"/>
              <a:t> 어떻게 변화하였는지</a:t>
            </a:r>
            <a:endParaRPr lang="en-US" altLang="ko-KR" dirty="0"/>
          </a:p>
          <a:p>
            <a:pPr lvl="1"/>
            <a:r>
              <a:rPr lang="ko-KR" altLang="en-US" dirty="0"/>
              <a:t>백신 관련 주식들의 주가가 어떻게 변화하였는지  </a:t>
            </a:r>
            <a:endParaRPr lang="en-US" altLang="ko-KR" dirty="0"/>
          </a:p>
          <a:p>
            <a:pPr lvl="1"/>
            <a:r>
              <a:rPr lang="ko-KR" altLang="en-US" dirty="0"/>
              <a:t>뉴스의 백신 </a:t>
            </a:r>
            <a:r>
              <a:rPr lang="ko-KR" altLang="en-US" dirty="0" err="1"/>
              <a:t>언급율과의</a:t>
            </a:r>
            <a:r>
              <a:rPr lang="ko-KR" altLang="en-US" dirty="0"/>
              <a:t> 상관관계 </a:t>
            </a:r>
            <a:r>
              <a:rPr lang="en-US" altLang="ko-KR" dirty="0"/>
              <a:t>(</a:t>
            </a:r>
            <a:r>
              <a:rPr lang="ko-KR" altLang="en-US" dirty="0"/>
              <a:t>뉴스 언급도 변화와 주가 변화의 연관성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6"/>
    </mc:Choice>
    <mc:Fallback xmlns="">
      <p:transition spd="slow" advTm="11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Q2_1.ipynb (</a:t>
            </a:r>
            <a:r>
              <a:rPr lang="ko-KR" altLang="en-US" dirty="0" err="1"/>
              <a:t>크롤링</a:t>
            </a:r>
            <a:r>
              <a:rPr lang="ko-KR" altLang="en-US" dirty="0"/>
              <a:t> 데이터에서 키워드 추출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3685F-74D5-EE45-AEB3-7C7B2A62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1337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D8872-DEA8-F14A-96D5-96C1E43BB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467"/>
            <a:ext cx="9144000" cy="298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5452D-2111-3F48-8C72-C09BA983C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/>
          <a:stretch/>
        </p:blipFill>
        <p:spPr>
          <a:xfrm>
            <a:off x="20687" y="3362780"/>
            <a:ext cx="8854619" cy="32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2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Q2_1.ipynb (</a:t>
            </a:r>
            <a:r>
              <a:rPr lang="ko-KR" altLang="en-US" dirty="0" err="1"/>
              <a:t>크롤링</a:t>
            </a:r>
            <a:r>
              <a:rPr lang="ko-KR" altLang="en-US" dirty="0"/>
              <a:t> 데이터에서 키워드 추출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07BE-715F-324C-8C5C-90D553725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823144"/>
            <a:ext cx="6142097" cy="1965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B6DE0-334B-BB40-840F-5CF03C90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5" y="3771428"/>
            <a:ext cx="6895939" cy="29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Q2_1.ipynb (</a:t>
            </a:r>
            <a:r>
              <a:rPr lang="ko-KR" altLang="en-US" dirty="0" err="1"/>
              <a:t>크롤링</a:t>
            </a:r>
            <a:r>
              <a:rPr lang="ko-KR" altLang="en-US" dirty="0"/>
              <a:t> 데이터에서 키워드 추출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9335B-D67F-E043-9FCE-DD003C7D3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82144"/>
            <a:ext cx="5328592" cy="51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Q2_1.ipynb (</a:t>
            </a:r>
            <a:r>
              <a:rPr lang="ko-KR" altLang="en-US" dirty="0" err="1"/>
              <a:t>크롤링</a:t>
            </a:r>
            <a:r>
              <a:rPr lang="ko-KR" altLang="en-US" dirty="0"/>
              <a:t> 데이터에서 키워드 추출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BE509-544B-5B43-9697-3FD568520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0" y="1679143"/>
            <a:ext cx="7077472" cy="5024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0438C-BD9D-574D-AADD-942A793EA3D9}"/>
              </a:ext>
            </a:extLst>
          </p:cNvPr>
          <p:cNvSpPr txBox="1"/>
          <p:nvPr/>
        </p:nvSpPr>
        <p:spPr>
          <a:xfrm>
            <a:off x="4601751" y="3868326"/>
            <a:ext cx="4509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같은 방식으로 </a:t>
            </a:r>
            <a:r>
              <a:rPr lang="en-US" altLang="ko-KR" sz="1400" dirty="0"/>
              <a:t>news_2, 3</a:t>
            </a:r>
            <a:r>
              <a:rPr lang="ko-KR" altLang="en-US" sz="1400" dirty="0"/>
              <a:t>에 대해서</a:t>
            </a:r>
            <a:r>
              <a:rPr lang="en-US" altLang="ko-KR" sz="1400" dirty="0"/>
              <a:t>(2</a:t>
            </a:r>
            <a:r>
              <a:rPr lang="ko-KR" altLang="en-US" sz="1400" dirty="0"/>
              <a:t>차시기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차시기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represent_2, represent_3</a:t>
            </a:r>
            <a:r>
              <a:rPr lang="ko-KR" altLang="en-US" sz="1400" dirty="0"/>
              <a:t> 찾아서 </a:t>
            </a:r>
            <a:r>
              <a:rPr lang="en-US" altLang="ko-KR" sz="1400" dirty="0" err="1"/>
              <a:t>wordcloud</a:t>
            </a:r>
            <a:r>
              <a:rPr lang="ko-KR" altLang="en-US" sz="1400" dirty="0"/>
              <a:t>로 보였다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243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B746-CA5A-3C47-9375-C6642DB4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38480"/>
            <a:ext cx="2815976" cy="2122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76D30-BB69-7443-AB30-D8CC6D792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41" y="1754608"/>
            <a:ext cx="2826562" cy="2122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BDC6F-ED80-AF47-A8A9-B039AB0F7A6A}"/>
              </a:ext>
            </a:extLst>
          </p:cNvPr>
          <p:cNvSpPr txBox="1"/>
          <p:nvPr/>
        </p:nvSpPr>
        <p:spPr>
          <a:xfrm>
            <a:off x="249387" y="3902109"/>
            <a:ext cx="293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show_wordcloud</a:t>
            </a:r>
            <a:r>
              <a:rPr lang="en-US" sz="1600" dirty="0"/>
              <a:t>(represent_1)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9957A-F7A7-724E-8E18-52FC1A99EF2C}"/>
              </a:ext>
            </a:extLst>
          </p:cNvPr>
          <p:cNvSpPr txBox="1"/>
          <p:nvPr/>
        </p:nvSpPr>
        <p:spPr>
          <a:xfrm>
            <a:off x="3218399" y="3902109"/>
            <a:ext cx="293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show_wordcloud</a:t>
            </a:r>
            <a:r>
              <a:rPr lang="en-US" sz="1600" dirty="0"/>
              <a:t>(represent_2)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B1ABF-0C7C-C145-9B41-C9E9A5EB7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92" y="1729675"/>
            <a:ext cx="2880366" cy="2172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2E0D34-16A4-D44A-920B-3BE61ADD59B5}"/>
              </a:ext>
            </a:extLst>
          </p:cNvPr>
          <p:cNvSpPr txBox="1"/>
          <p:nvPr/>
        </p:nvSpPr>
        <p:spPr>
          <a:xfrm>
            <a:off x="6175644" y="3878063"/>
            <a:ext cx="2932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show_wordcloud</a:t>
            </a:r>
            <a:r>
              <a:rPr lang="en-US" sz="1600" dirty="0"/>
              <a:t>(represent_3)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8EDA1-909F-B043-9A2C-C19CFAA57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3" y="4359404"/>
            <a:ext cx="8876359" cy="1850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61BAFF-CD55-A84B-B692-0E8D58D9C315}"/>
              </a:ext>
            </a:extLst>
          </p:cNvPr>
          <p:cNvSpPr txBox="1"/>
          <p:nvPr/>
        </p:nvSpPr>
        <p:spPr>
          <a:xfrm>
            <a:off x="1010455" y="6218748"/>
            <a:ext cx="737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1st_period_rep.csv, 2nd_preriod_rep.csv, 3</a:t>
            </a:r>
            <a:r>
              <a:rPr lang="en-US" sz="1400" baseline="30000" dirty="0"/>
              <a:t>rd</a:t>
            </a:r>
            <a:r>
              <a:rPr lang="en-US" sz="1400" dirty="0"/>
              <a:t>_period_rep_csv </a:t>
            </a:r>
            <a:r>
              <a:rPr lang="ko-KR" altLang="en-US" sz="1400" dirty="0"/>
              <a:t>에 </a:t>
            </a:r>
            <a:r>
              <a:rPr lang="en-US" altLang="ko-KR" sz="1400" dirty="0"/>
              <a:t>keyword</a:t>
            </a:r>
            <a:r>
              <a:rPr lang="ko-KR" altLang="en-US" sz="1400" dirty="0"/>
              <a:t> 추출 데이터 저장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45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relations.ipynb</a:t>
            </a:r>
            <a:r>
              <a:rPr lang="en-US" altLang="ko-KR" sz="1800" dirty="0"/>
              <a:t> (</a:t>
            </a:r>
            <a:r>
              <a:rPr lang="ko-KR" altLang="en-US" sz="1800" dirty="0"/>
              <a:t>각 </a:t>
            </a:r>
            <a:r>
              <a:rPr lang="en-US" altLang="ko-KR" sz="1800" dirty="0"/>
              <a:t>period</a:t>
            </a:r>
            <a:r>
              <a:rPr lang="ko-KR" altLang="en-US" sz="1800" dirty="0"/>
              <a:t> 별 </a:t>
            </a:r>
            <a:r>
              <a:rPr lang="en-US" altLang="ko-KR" sz="1800" dirty="0"/>
              <a:t>top10 keyword </a:t>
            </a:r>
            <a:r>
              <a:rPr lang="ko-KR" altLang="en-US" sz="1800" dirty="0"/>
              <a:t>언급 빈도 한눈에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727EE-EC67-BB47-A4E5-AD5F92D2D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7" y="1700808"/>
            <a:ext cx="2648558" cy="3888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F026D-7BC2-F446-9946-A836F0782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15" y="1687589"/>
            <a:ext cx="6047303" cy="44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1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relations.ipynb</a:t>
            </a:r>
            <a:r>
              <a:rPr lang="en-US" altLang="ko-KR" sz="1800" dirty="0"/>
              <a:t> (</a:t>
            </a:r>
            <a:r>
              <a:rPr lang="ko-KR" altLang="en-US" sz="1800" dirty="0"/>
              <a:t>각 </a:t>
            </a:r>
            <a:r>
              <a:rPr lang="en-US" altLang="ko-KR" sz="1800" dirty="0"/>
              <a:t>period</a:t>
            </a:r>
            <a:r>
              <a:rPr lang="ko-KR" altLang="en-US" sz="1800" dirty="0"/>
              <a:t> 별 </a:t>
            </a:r>
            <a:r>
              <a:rPr lang="en-US" altLang="ko-KR" sz="1800" dirty="0"/>
              <a:t>top10 keyword </a:t>
            </a:r>
            <a:r>
              <a:rPr lang="ko-KR" altLang="en-US" sz="1800" dirty="0"/>
              <a:t>언급 빈도 한눈에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31AE7-43E0-C64A-978B-EB8DD4DE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286439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period </a:t>
            </a:r>
            <a:r>
              <a:rPr lang="ko-KR" altLang="en-US" dirty="0"/>
              <a:t>별 </a:t>
            </a:r>
            <a:r>
              <a:rPr lang="en-US" altLang="ko-KR" dirty="0"/>
              <a:t>top10 keyword</a:t>
            </a:r>
            <a:r>
              <a:rPr lang="ko-KR" altLang="en-US" dirty="0"/>
              <a:t> </a:t>
            </a:r>
            <a:r>
              <a:rPr lang="ko-KR" altLang="en-US" dirty="0" err="1"/>
              <a:t>언급빈도</a:t>
            </a:r>
            <a:r>
              <a:rPr lang="ko-KR" altLang="en-US" dirty="0"/>
              <a:t> 언급된 절댓값 비교</a:t>
            </a:r>
            <a:endParaRPr lang="en-US" altLang="ko-KR" dirty="0"/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E6EE5-EAE1-CF4C-8458-CE1676360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" y="1738480"/>
            <a:ext cx="9144000" cy="2477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41071-E728-1144-9198-2FC2090FE870}"/>
              </a:ext>
            </a:extLst>
          </p:cNvPr>
          <p:cNvSpPr txBox="1"/>
          <p:nvPr/>
        </p:nvSpPr>
        <p:spPr>
          <a:xfrm>
            <a:off x="611560" y="4316862"/>
            <a:ext cx="72987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여러 키워드 간의 차이를 한 눈에 보기 쉬움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언급 빈도 비교는 절대값으로만 비교한 것이다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각 시기</a:t>
            </a:r>
            <a:r>
              <a:rPr lang="en-US" altLang="ko-KR" sz="1400" dirty="0"/>
              <a:t>/</a:t>
            </a:r>
            <a:r>
              <a:rPr lang="ko-KR" altLang="en-US" sz="1400" dirty="0"/>
              <a:t>날짜 별로 </a:t>
            </a:r>
            <a:r>
              <a:rPr lang="ko-KR" altLang="en-US" sz="1400" dirty="0" err="1"/>
              <a:t>크롤링된</a:t>
            </a:r>
            <a:r>
              <a:rPr lang="ko-KR" altLang="en-US" sz="1400" dirty="0"/>
              <a:t> 기사 수가 다르다는 것 감안 </a:t>
            </a:r>
            <a:r>
              <a:rPr lang="en-US" altLang="ko-KR" sz="1400" dirty="0"/>
              <a:t>:</a:t>
            </a:r>
            <a:r>
              <a:rPr lang="ko-KR" altLang="en-US" sz="1400" dirty="0"/>
              <a:t> 비교대상으로 부적합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41BFE-99F3-2E44-848B-0B2D2F4281F8}"/>
              </a:ext>
            </a:extLst>
          </p:cNvPr>
          <p:cNvSpPr txBox="1"/>
          <p:nvPr/>
        </p:nvSpPr>
        <p:spPr>
          <a:xfrm>
            <a:off x="611560" y="5517233"/>
            <a:ext cx="7632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/>
              <a:t>언급된 비율로 </a:t>
            </a:r>
            <a:r>
              <a:rPr lang="ko-KR" altLang="en-US" sz="1400" b="1" dirty="0" err="1"/>
              <a:t>비교해야함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해당 단어가 언급된 수 </a:t>
            </a:r>
            <a:r>
              <a:rPr lang="en-US" altLang="ko-KR" sz="1400" b="1" dirty="0"/>
              <a:t>%</a:t>
            </a:r>
            <a:r>
              <a:rPr lang="ko-KR" altLang="en-US" sz="1400" b="1" dirty="0"/>
              <a:t> 기사 수</a:t>
            </a:r>
            <a:r>
              <a:rPr lang="en-US" altLang="ko-KR" sz="1400" b="1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adj_size</a:t>
            </a:r>
            <a:r>
              <a:rPr lang="ko-KR" altLang="en-US" sz="1400" dirty="0"/>
              <a:t>로 할당해서 해당 날짜에 언급된 모든 </a:t>
            </a:r>
            <a:r>
              <a:rPr lang="en-US" altLang="ko-KR" sz="1400" dirty="0"/>
              <a:t>keyword</a:t>
            </a:r>
            <a:r>
              <a:rPr lang="ko-KR" altLang="en-US" sz="1400" dirty="0"/>
              <a:t> 중에 몇 퍼센트의 비율을 차지하는지 계산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5359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relations.ipynb</a:t>
            </a:r>
            <a:r>
              <a:rPr lang="en-US" altLang="ko-KR" sz="1800" dirty="0"/>
              <a:t> (</a:t>
            </a:r>
            <a:r>
              <a:rPr lang="ko-KR" altLang="en-US" sz="1800" dirty="0"/>
              <a:t>각 </a:t>
            </a:r>
            <a:r>
              <a:rPr lang="en-US" altLang="ko-KR" sz="1800" dirty="0"/>
              <a:t>period</a:t>
            </a:r>
            <a:r>
              <a:rPr lang="ko-KR" altLang="en-US" sz="1800" dirty="0"/>
              <a:t> 별 </a:t>
            </a:r>
            <a:r>
              <a:rPr lang="en-US" altLang="ko-KR" sz="1800" dirty="0"/>
              <a:t>top10 keyword </a:t>
            </a:r>
            <a:r>
              <a:rPr lang="ko-KR" altLang="en-US" sz="1800" dirty="0"/>
              <a:t>언급된 비율로 비교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5A497-36E9-4344-9054-7CCFEA2F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87545"/>
            <a:ext cx="3336364" cy="1857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6DD91-7639-E64A-85CD-E12B9F219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0" y="3753036"/>
            <a:ext cx="3336363" cy="622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17C904-BF1D-8C4C-A802-203DCD8A8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5" y="4375070"/>
            <a:ext cx="5714315" cy="23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 </a:t>
            </a:r>
            <a:r>
              <a:rPr lang="ko-KR" altLang="en-US" dirty="0"/>
              <a:t>각 </a:t>
            </a:r>
            <a:r>
              <a:rPr lang="en-US" altLang="ko-KR" dirty="0"/>
              <a:t>period </a:t>
            </a:r>
            <a:r>
              <a:rPr lang="ko-KR" altLang="en-US" dirty="0"/>
              <a:t>별 </a:t>
            </a:r>
            <a:r>
              <a:rPr lang="en-US" altLang="ko-KR" dirty="0"/>
              <a:t>top10 keyword</a:t>
            </a:r>
            <a:r>
              <a:rPr lang="ko-KR" altLang="en-US" dirty="0"/>
              <a:t> </a:t>
            </a:r>
            <a:r>
              <a:rPr lang="ko-KR" altLang="en-US" dirty="0" err="1"/>
              <a:t>언급빈도</a:t>
            </a:r>
            <a:r>
              <a:rPr lang="ko-KR" altLang="en-US" dirty="0"/>
              <a:t> 언급된 비율로 비교</a:t>
            </a:r>
            <a:endParaRPr lang="en-US" altLang="ko-KR" dirty="0"/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41071-E728-1144-9198-2FC2090FE870}"/>
              </a:ext>
            </a:extLst>
          </p:cNvPr>
          <p:cNvSpPr txBox="1"/>
          <p:nvPr/>
        </p:nvSpPr>
        <p:spPr>
          <a:xfrm>
            <a:off x="581674" y="4773030"/>
            <a:ext cx="8454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이전에 절대값으로 비교한 것에 비해 논리적인 </a:t>
            </a:r>
            <a:r>
              <a:rPr lang="en-US" altLang="ko-KR" sz="1400" dirty="0"/>
              <a:t>scaling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차 유행에서는 </a:t>
            </a:r>
            <a:r>
              <a:rPr lang="en-US" altLang="ko-KR" sz="1400" dirty="0"/>
              <a:t>top10 </a:t>
            </a:r>
            <a:r>
              <a:rPr lang="ko-KR" altLang="en-US" sz="1400" dirty="0"/>
              <a:t>에 들지 못했지만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유행때는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유행때는</a:t>
            </a:r>
            <a:r>
              <a:rPr lang="ko-KR" altLang="en-US" sz="1400" dirty="0"/>
              <a:t> 압도적인 </a:t>
            </a:r>
            <a:r>
              <a:rPr lang="en-US" altLang="ko-KR" sz="1400" dirty="0"/>
              <a:t>1</a:t>
            </a:r>
            <a:r>
              <a:rPr lang="ko-KR" altLang="en-US" sz="1400" dirty="0"/>
              <a:t>위로 빈도수가 늘어난 키워드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백신</a:t>
            </a:r>
            <a:r>
              <a:rPr lang="en-US" altLang="ko-KR" sz="1400" b="1" dirty="0"/>
              <a:t>”</a:t>
            </a:r>
          </a:p>
          <a:p>
            <a:pPr marL="285750" indent="-285750">
              <a:buFontTx/>
              <a:buChar char="-"/>
            </a:pP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“</a:t>
            </a:r>
            <a:r>
              <a:rPr lang="ko-KR" altLang="en-US" sz="1400" dirty="0"/>
              <a:t>백신</a:t>
            </a:r>
            <a:r>
              <a:rPr lang="en-US" altLang="ko-KR" sz="1400" dirty="0"/>
              <a:t>”</a:t>
            </a:r>
            <a:r>
              <a:rPr lang="ko-KR" altLang="en-US" sz="1400" dirty="0"/>
              <a:t>을 코로나 전후 변화를 대표하는 </a:t>
            </a:r>
            <a:r>
              <a:rPr lang="en-US" altLang="ko-KR" sz="1400" dirty="0"/>
              <a:t>keyword</a:t>
            </a:r>
            <a:r>
              <a:rPr lang="ko-KR" altLang="en-US" sz="1400" dirty="0"/>
              <a:t>로 선정하여 관련 주식 변화 분석을 </a:t>
            </a:r>
            <a:r>
              <a:rPr lang="ko-KR" altLang="en-US" sz="1400" dirty="0" err="1"/>
              <a:t>해보려고한다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25E95-EEE0-864B-A21D-6DEA85D56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83"/>
            <a:ext cx="9144000" cy="30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58EC2-10ED-42A9-8287-55062EBA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대상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C45E9-0BC0-4A50-B4E4-C0011600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8760"/>
            <a:ext cx="8568952" cy="531460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데이터 수집 사이트</a:t>
            </a:r>
            <a:endParaRPr lang="en-US" altLang="ko-KR" dirty="0"/>
          </a:p>
          <a:p>
            <a:pPr lvl="1"/>
            <a:r>
              <a:rPr lang="ko-KR" altLang="en-US" dirty="0"/>
              <a:t>전세계 코로나 </a:t>
            </a:r>
            <a:r>
              <a:rPr lang="ko-KR" altLang="en-US" dirty="0" err="1"/>
              <a:t>확진자</a:t>
            </a:r>
            <a:r>
              <a:rPr lang="ko-KR" altLang="en-US" dirty="0"/>
              <a:t> 분석 사이트</a:t>
            </a:r>
            <a:r>
              <a:rPr lang="en-US" altLang="ko-KR" dirty="0"/>
              <a:t> (</a:t>
            </a:r>
            <a:r>
              <a:rPr lang="en-US" altLang="ko-KR" dirty="0" err="1"/>
              <a:t>ourworldindata.org</a:t>
            </a:r>
            <a:r>
              <a:rPr lang="en-US" altLang="ko-KR" dirty="0"/>
              <a:t>/coronavirus-data)</a:t>
            </a:r>
          </a:p>
          <a:p>
            <a:pPr lvl="1"/>
            <a:r>
              <a:rPr lang="ko-KR" altLang="en-US" dirty="0"/>
              <a:t>네이버 기사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news.naver.com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KRX </a:t>
            </a:r>
            <a:r>
              <a:rPr lang="ko-KR" altLang="en-US" dirty="0"/>
              <a:t>한국 거래소 </a:t>
            </a:r>
            <a:r>
              <a:rPr lang="ko-KR" altLang="en-US" dirty="0" err="1"/>
              <a:t>정보데이터</a:t>
            </a:r>
            <a:r>
              <a:rPr lang="ko-KR" altLang="en-US" dirty="0"/>
              <a:t> 시스템</a:t>
            </a:r>
            <a:r>
              <a:rPr lang="en-US" altLang="ko-KR" dirty="0"/>
              <a:t> (</a:t>
            </a:r>
            <a:r>
              <a:rPr lang="en-US" altLang="ko-KR" dirty="0" err="1"/>
              <a:t>data.krx.co.kr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en-US" altLang="ko-KR" dirty="0"/>
              <a:t>volume</a:t>
            </a:r>
          </a:p>
          <a:p>
            <a:pPr lvl="1"/>
            <a:r>
              <a:rPr lang="ko-KR" altLang="en-US" dirty="0"/>
              <a:t>국가별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일별 관측 정보 </a:t>
            </a:r>
            <a:r>
              <a:rPr lang="en-US" altLang="ko-KR" dirty="0"/>
              <a:t>:</a:t>
            </a:r>
            <a:r>
              <a:rPr lang="ko-KR" altLang="en-US" dirty="0"/>
              <a:t> 약 </a:t>
            </a:r>
            <a:r>
              <a:rPr lang="en-US" altLang="ko-KR" dirty="0"/>
              <a:t>20MB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네이버 기사 </a:t>
            </a:r>
            <a:r>
              <a:rPr lang="ko-KR" altLang="en-US" dirty="0" err="1"/>
              <a:t>크롤링</a:t>
            </a:r>
            <a:r>
              <a:rPr lang="ko-KR" altLang="en-US" dirty="0"/>
              <a:t> 데이터</a:t>
            </a:r>
            <a:endParaRPr lang="en-US" altLang="ko-KR" dirty="0"/>
          </a:p>
          <a:p>
            <a:pPr lvl="2"/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차에 걸쳐서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34MB, 70MB, 125MB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86,379</a:t>
            </a:r>
            <a:r>
              <a:rPr lang="ko-KR" altLang="en-US" dirty="0"/>
              <a:t> 줄의 뉴스 데이터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각 시기에서 키워드 추출 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1.2MB, 2.8MB, 4.5 MB</a:t>
            </a:r>
          </a:p>
          <a:p>
            <a:pPr lvl="2"/>
            <a:r>
              <a:rPr lang="ko-KR" altLang="en-US" dirty="0"/>
              <a:t>백신 </a:t>
            </a:r>
            <a:r>
              <a:rPr lang="ko-KR" altLang="en-US" dirty="0" err="1"/>
              <a:t>언급량</a:t>
            </a:r>
            <a:r>
              <a:rPr lang="ko-KR" altLang="en-US" dirty="0"/>
              <a:t> 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1.6</a:t>
            </a:r>
            <a:r>
              <a:rPr lang="ko-KR" altLang="en-US" dirty="0"/>
              <a:t> </a:t>
            </a:r>
            <a:r>
              <a:rPr lang="en-US" altLang="ko-KR" dirty="0"/>
              <a:t>KB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백신 관련 주식 데이터</a:t>
            </a:r>
            <a:endParaRPr lang="en-US" altLang="ko-KR" dirty="0"/>
          </a:p>
          <a:p>
            <a:pPr lvl="2"/>
            <a:r>
              <a:rPr lang="ko-KR" altLang="en-US" dirty="0"/>
              <a:t>백신 관련 기업을 분야로 나누어서 </a:t>
            </a:r>
            <a:r>
              <a:rPr lang="en-US" altLang="ko-KR" dirty="0"/>
              <a:t>12</a:t>
            </a:r>
            <a:r>
              <a:rPr lang="ko-KR" altLang="en-US" dirty="0"/>
              <a:t>개의 종목 주가 데이터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750KB)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A122D-CA44-44A3-88C9-1B533E2E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7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1"/>
    </mc:Choice>
    <mc:Fallback xmlns="">
      <p:transition spd="slow" advTm="340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Q2_2.ipynb</a:t>
            </a:r>
          </a:p>
          <a:p>
            <a:r>
              <a:rPr lang="en-US" altLang="ko-KR" sz="1200" dirty="0"/>
              <a:t>(</a:t>
            </a:r>
            <a:r>
              <a:rPr lang="ko" altLang="en-US" sz="1200" dirty="0"/>
              <a:t>날짜 </a:t>
            </a:r>
            <a:r>
              <a:rPr lang="en-US" altLang="ko" sz="1200" dirty="0"/>
              <a:t>/ </a:t>
            </a:r>
            <a:r>
              <a:rPr lang="ko" altLang="en-US" sz="1200" dirty="0"/>
              <a:t>백신 언급 수 </a:t>
            </a:r>
            <a:r>
              <a:rPr lang="en-US" altLang="ko" sz="1200" dirty="0"/>
              <a:t>/ </a:t>
            </a:r>
            <a:r>
              <a:rPr lang="ko" altLang="en-US" sz="1200" dirty="0"/>
              <a:t>기사 수 </a:t>
            </a:r>
            <a:r>
              <a:rPr lang="en-US" altLang="ko" sz="1200" dirty="0"/>
              <a:t>/ </a:t>
            </a:r>
            <a:r>
              <a:rPr lang="ko" altLang="en-US" sz="1200" dirty="0"/>
              <a:t>백신 언급 비율 </a:t>
            </a:r>
            <a:r>
              <a:rPr lang="en-US" altLang="ko" sz="1200" dirty="0"/>
              <a:t>/ </a:t>
            </a:r>
            <a:r>
              <a:rPr lang="ko" altLang="en-US" sz="1200" dirty="0"/>
              <a:t>시기를 </a:t>
            </a:r>
            <a:r>
              <a:rPr lang="en-US" altLang="ko" sz="1200" dirty="0"/>
              <a:t>column</a:t>
            </a:r>
            <a:r>
              <a:rPr lang="ko" altLang="en-US" sz="1200" dirty="0"/>
              <a:t>값으로 가지는 </a:t>
            </a:r>
            <a:r>
              <a:rPr lang="en-US" altLang="ko" sz="1200" dirty="0" err="1"/>
              <a:t>dataframe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1E5BD-E8C7-6141-BD9F-D861F9BF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0" y="1926356"/>
            <a:ext cx="5739040" cy="4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질문</a:t>
            </a:r>
            <a:r>
              <a:rPr lang="en-US" altLang="ko-KR" sz="2000" dirty="0"/>
              <a:t>2.</a:t>
            </a:r>
            <a:r>
              <a:rPr lang="ko-KR" altLang="en-US" sz="2000" dirty="0"/>
              <a:t> 대유행 시기의 </a:t>
            </a:r>
            <a:r>
              <a:rPr lang="en-US" altLang="ko-KR" sz="2000" dirty="0"/>
              <a:t>‘</a:t>
            </a:r>
            <a:r>
              <a:rPr lang="ko-KR" altLang="en-US" sz="2000" dirty="0"/>
              <a:t>백신</a:t>
            </a:r>
            <a:r>
              <a:rPr lang="en-US" altLang="ko-KR" sz="2000" dirty="0"/>
              <a:t>’</a:t>
            </a:r>
            <a:r>
              <a:rPr lang="ko-KR" altLang="en-US" sz="2000" dirty="0"/>
              <a:t>키워드의 언급 빈도에 어떤 변화가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Q2_2.ipynb</a:t>
            </a:r>
          </a:p>
          <a:p>
            <a:r>
              <a:rPr lang="en-US" altLang="ko-KR" sz="1200" dirty="0"/>
              <a:t>(</a:t>
            </a:r>
            <a:r>
              <a:rPr lang="ko" altLang="en-US" sz="1200" dirty="0"/>
              <a:t>날짜 </a:t>
            </a:r>
            <a:r>
              <a:rPr lang="en-US" altLang="ko" sz="1200" dirty="0"/>
              <a:t>/ </a:t>
            </a:r>
            <a:r>
              <a:rPr lang="ko" altLang="en-US" sz="1200" dirty="0"/>
              <a:t>백신 언급 수 </a:t>
            </a:r>
            <a:r>
              <a:rPr lang="en-US" altLang="ko" sz="1200" dirty="0"/>
              <a:t>/ </a:t>
            </a:r>
            <a:r>
              <a:rPr lang="ko" altLang="en-US" sz="1200" dirty="0"/>
              <a:t>기사 수 </a:t>
            </a:r>
            <a:r>
              <a:rPr lang="en-US" altLang="ko" sz="1200" dirty="0"/>
              <a:t>/ </a:t>
            </a:r>
            <a:r>
              <a:rPr lang="ko" altLang="en-US" sz="1200" dirty="0"/>
              <a:t>백신 언급 비율 </a:t>
            </a:r>
            <a:r>
              <a:rPr lang="en-US" altLang="ko" sz="1200" dirty="0"/>
              <a:t>/ </a:t>
            </a:r>
            <a:r>
              <a:rPr lang="ko" altLang="en-US" sz="1200" dirty="0"/>
              <a:t>시기를 </a:t>
            </a:r>
            <a:r>
              <a:rPr lang="en-US" altLang="ko" sz="1200" dirty="0"/>
              <a:t>column</a:t>
            </a:r>
            <a:r>
              <a:rPr lang="ko" altLang="en-US" sz="1200" dirty="0"/>
              <a:t>값으로 가지는 </a:t>
            </a:r>
            <a:r>
              <a:rPr lang="en-US" altLang="ko" sz="1200" dirty="0" err="1"/>
              <a:t>dataframe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4257F-1A09-184B-95DB-8D0863876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3826453" cy="4295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89C07-2C57-8D44-8496-D22B1B01A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6" b="2259"/>
          <a:stretch/>
        </p:blipFill>
        <p:spPr>
          <a:xfrm>
            <a:off x="4572000" y="2029236"/>
            <a:ext cx="3384376" cy="455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2E219-B218-974E-8D71-F69B40B3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33798"/>
            <a:ext cx="3805451" cy="2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C12D7-A6CF-4C8D-924D-D74C73DE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</a:t>
            </a:r>
            <a:r>
              <a:rPr lang="en-US" altLang="ko-KR" sz="2200" dirty="0"/>
              <a:t>3.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유행기간</a:t>
            </a:r>
            <a:r>
              <a:rPr lang="ko-KR" altLang="en-US" sz="2200" dirty="0"/>
              <a:t> 동안 백신과 관련된 주식은 어떻게 변화하는가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EF-72A7-467D-9B2F-E9DF96F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데이터 분석을 통해 찾고자 하는 </a:t>
            </a:r>
            <a:r>
              <a:rPr lang="en-US" altLang="ko-KR" dirty="0"/>
              <a:t>value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＇백신</a:t>
            </a:r>
            <a:r>
              <a:rPr lang="en-US" altLang="ko-KR" dirty="0"/>
              <a:t>’</a:t>
            </a:r>
            <a:r>
              <a:rPr lang="ko-KR" altLang="en-US" dirty="0"/>
              <a:t> 과 관련된 주식들의 주가 변화</a:t>
            </a:r>
            <a:endParaRPr lang="en-US" altLang="ko-KR" dirty="0"/>
          </a:p>
          <a:p>
            <a:pPr lvl="2"/>
            <a:r>
              <a:rPr lang="en-US" altLang="ko-KR" dirty="0"/>
              <a:t>1,2,3</a:t>
            </a:r>
            <a:r>
              <a:rPr lang="ko-KR" altLang="en-US" dirty="0"/>
              <a:t>차 시기 간의 주가 변화 비교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ko-KR" altLang="en-US" dirty="0" err="1"/>
              <a:t>주식간의</a:t>
            </a:r>
            <a:r>
              <a:rPr lang="ko-KR" altLang="en-US" dirty="0"/>
              <a:t> 주가 변화 비교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＇백신</a:t>
            </a:r>
            <a:r>
              <a:rPr lang="en-US" altLang="ko-KR" dirty="0"/>
              <a:t>’</a:t>
            </a:r>
            <a:r>
              <a:rPr lang="ko-KR" altLang="en-US" dirty="0"/>
              <a:t> 관련 주식으로 분야를 나누었는데</a:t>
            </a:r>
            <a:r>
              <a:rPr lang="en-US" altLang="ko-KR" dirty="0"/>
              <a:t>,</a:t>
            </a:r>
            <a:r>
              <a:rPr lang="ko-KR" altLang="en-US" dirty="0"/>
              <a:t> 각 분야별로 비교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Line Chart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시간에 따른 주식 데이터의 주가 변화를 확인하는 것이기 때문에 </a:t>
            </a:r>
            <a:r>
              <a:rPr lang="en-US" altLang="ko-KR" dirty="0"/>
              <a:t>Line chart</a:t>
            </a:r>
            <a:r>
              <a:rPr lang="ko-KR" altLang="en-US" dirty="0"/>
              <a:t>로 확인하는 것이 가시화하기 좋음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28FED-C3F3-483B-B87D-4ABE5A66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36"/>
    </mc:Choice>
    <mc:Fallback xmlns="">
      <p:transition spd="slow" advTm="6303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46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유행기간</a:t>
            </a:r>
            <a:r>
              <a:rPr lang="ko-KR" altLang="en-US" sz="2200" dirty="0"/>
              <a:t> 동안 백신과 관련된 주식은 어떻게 변화하는가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가장 먼저</a:t>
            </a:r>
            <a:r>
              <a:rPr lang="en-US" altLang="ko-KR" b="1" dirty="0"/>
              <a:t>,</a:t>
            </a:r>
            <a:r>
              <a:rPr lang="ko-KR" altLang="en-US" b="1" dirty="0"/>
              <a:t> 백신과 관련된 주식은 어떻게 선정하였는가</a:t>
            </a:r>
            <a:r>
              <a:rPr lang="en-US" altLang="ko-KR" b="1" dirty="0"/>
              <a:t>?</a:t>
            </a:r>
          </a:p>
          <a:p>
            <a:pPr marL="0" indent="0">
              <a:buNone/>
            </a:pPr>
            <a:r>
              <a:rPr lang="en-US" altLang="ko-KR" sz="1400" dirty="0"/>
              <a:t>1)</a:t>
            </a:r>
            <a:r>
              <a:rPr lang="ko-KR" altLang="en-US" sz="1400" dirty="0"/>
              <a:t> 코로나</a:t>
            </a:r>
            <a:r>
              <a:rPr lang="en-US" altLang="ko-KR" sz="1400" dirty="0"/>
              <a:t>19</a:t>
            </a:r>
            <a:r>
              <a:rPr lang="ko-KR" altLang="en-US" sz="1400" dirty="0"/>
              <a:t> 등 </a:t>
            </a:r>
            <a:r>
              <a:rPr lang="ko-KR" altLang="en-US" sz="1400" dirty="0" err="1"/>
              <a:t>감염병</a:t>
            </a:r>
            <a:r>
              <a:rPr lang="ko-KR" altLang="en-US" sz="1400" dirty="0"/>
              <a:t> 대응 정부 </a:t>
            </a:r>
            <a:r>
              <a:rPr lang="en-US" altLang="ko-KR" sz="1400" dirty="0"/>
              <a:t>R&amp;D </a:t>
            </a:r>
            <a:r>
              <a:rPr lang="ko-KR" altLang="en-US" sz="1400" dirty="0"/>
              <a:t>지원 보고서</a:t>
            </a:r>
            <a:endParaRPr lang="en-US" altLang="ko-KR" sz="1400" dirty="0"/>
          </a:p>
          <a:p>
            <a:pPr>
              <a:buAutoNum type="arabicParenR"/>
            </a:pPr>
            <a:endParaRPr lang="en-US" altLang="ko-KR" sz="1400" dirty="0"/>
          </a:p>
          <a:p>
            <a:pPr>
              <a:buAutoNum type="arabicParenR"/>
            </a:pPr>
            <a:endParaRPr lang="en-US" altLang="ko-KR" sz="1400" dirty="0"/>
          </a:p>
          <a:p>
            <a:pPr>
              <a:buAutoNum type="arabicParenR"/>
            </a:pPr>
            <a:endParaRPr lang="en-US" altLang="ko-KR" sz="1400" dirty="0"/>
          </a:p>
          <a:p>
            <a:pPr>
              <a:buAutoNum type="arabicParenR"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b="1" dirty="0"/>
              <a:t>1.</a:t>
            </a:r>
            <a:r>
              <a:rPr lang="ko-KR" altLang="en-US" sz="1400" b="1" dirty="0"/>
              <a:t> 진단키트 </a:t>
            </a:r>
            <a:r>
              <a:rPr lang="en-US" altLang="ko-KR" sz="1400" b="1" dirty="0"/>
              <a:t>2.</a:t>
            </a:r>
            <a:r>
              <a:rPr lang="ko-KR" altLang="en-US" sz="1400" b="1" dirty="0"/>
              <a:t> 백신  </a:t>
            </a:r>
            <a:r>
              <a:rPr lang="en-US" altLang="ko-KR" sz="1400" b="1" dirty="0"/>
              <a:t>3.</a:t>
            </a:r>
            <a:r>
              <a:rPr lang="ko-KR" altLang="en-US" sz="1400" b="1" dirty="0"/>
              <a:t> 치료제</a:t>
            </a:r>
            <a:r>
              <a:rPr lang="ko-KR" altLang="en-US" sz="1400" dirty="0"/>
              <a:t> </a:t>
            </a:r>
            <a:r>
              <a:rPr lang="en-US" altLang="ko-KR" sz="1400" dirty="0"/>
              <a:t>=&gt;</a:t>
            </a:r>
            <a:r>
              <a:rPr lang="ko-KR" altLang="en-US" sz="1400" dirty="0"/>
              <a:t> 그 중에서 백신도 </a:t>
            </a:r>
            <a:r>
              <a:rPr lang="en-US" altLang="ko-KR" sz="1400" dirty="0"/>
              <a:t>mRNA</a:t>
            </a:r>
            <a:r>
              <a:rPr lang="ko-KR" altLang="en-US" sz="1400" dirty="0"/>
              <a:t> 백신과 일반 백신으로 나누어서 분류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3)</a:t>
            </a:r>
            <a:r>
              <a:rPr lang="ko-KR" altLang="en-US" sz="1400" dirty="0"/>
              <a:t> 위와 같이 분류를 나누어서 국내 대표 기업들을 선정하였습니다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선정하는 기준 또한 임의로 정한 것이 아닌</a:t>
            </a:r>
            <a:r>
              <a:rPr lang="en-US" altLang="ko-KR" sz="1400" dirty="0"/>
              <a:t>,</a:t>
            </a:r>
            <a:r>
              <a:rPr lang="ko-KR" altLang="en-US" sz="1400" dirty="0"/>
              <a:t> 위의 </a:t>
            </a:r>
            <a:r>
              <a:rPr lang="ko-KR" altLang="en-US" sz="1400" b="1" dirty="0"/>
              <a:t>코로나 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감염병</a:t>
            </a:r>
            <a:r>
              <a:rPr lang="ko-KR" altLang="en-US" sz="1400" b="1" dirty="0"/>
              <a:t> 대응 정부 </a:t>
            </a:r>
            <a:r>
              <a:rPr lang="en-US" altLang="ko-KR" sz="1400" b="1" dirty="0"/>
              <a:t>R&amp;D </a:t>
            </a:r>
            <a:r>
              <a:rPr lang="ko-KR" altLang="en-US" sz="1400" b="1" dirty="0"/>
              <a:t>지원 보고서</a:t>
            </a:r>
            <a:r>
              <a:rPr lang="ko-KR" altLang="en-US" sz="1400" dirty="0"/>
              <a:t>와 </a:t>
            </a:r>
            <a:r>
              <a:rPr lang="ko-KR" altLang="en-US" sz="1400" b="1" dirty="0"/>
              <a:t>정부 </a:t>
            </a:r>
            <a:r>
              <a:rPr lang="ko-KR" altLang="en-US" sz="1400" b="1" dirty="0" err="1"/>
              <a:t>혁신형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의료기기업</a:t>
            </a:r>
            <a:r>
              <a:rPr lang="ko-KR" altLang="en-US" sz="1400" b="1" dirty="0"/>
              <a:t> 보고서</a:t>
            </a:r>
            <a:r>
              <a:rPr lang="ko-KR" altLang="en-US" sz="1400" dirty="0"/>
              <a:t>를 기준으로 선정하였습니다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39F0C-CFBC-644A-845B-F3AA2EF3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060848"/>
            <a:ext cx="480162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8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46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유행기간</a:t>
            </a:r>
            <a:r>
              <a:rPr lang="ko-KR" altLang="en-US" sz="2200" dirty="0"/>
              <a:t> 동안 백신과 관련된 주식은 어떻게 변화하는가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가장 먼저</a:t>
            </a:r>
            <a:r>
              <a:rPr lang="en-US" altLang="ko-KR" b="1" dirty="0"/>
              <a:t>,</a:t>
            </a:r>
            <a:r>
              <a:rPr lang="ko-KR" altLang="en-US" b="1" dirty="0"/>
              <a:t> 백신과 관련된 주식은 어떻게 선정하였는가</a:t>
            </a:r>
            <a:r>
              <a:rPr lang="en-US" altLang="ko-KR" b="1" dirty="0"/>
              <a:t>?</a:t>
            </a:r>
          </a:p>
          <a:p>
            <a:pPr>
              <a:buAutoNum type="arabicParenR"/>
            </a:pPr>
            <a:r>
              <a:rPr lang="en-US" altLang="ko-KR" sz="1400" dirty="0"/>
              <a:t>mRNA </a:t>
            </a:r>
            <a:r>
              <a:rPr lang="ko-KR" altLang="en-US" sz="1400" dirty="0"/>
              <a:t>제작 회사 </a:t>
            </a:r>
            <a:r>
              <a:rPr lang="en-US" altLang="ko-KR" sz="1400" dirty="0"/>
              <a:t>:</a:t>
            </a:r>
            <a:r>
              <a:rPr lang="ko-KR" altLang="en-US" sz="1400" dirty="0"/>
              <a:t> 국내 유일한 </a:t>
            </a:r>
            <a:r>
              <a:rPr lang="ko-KR" altLang="en-US" sz="1400" b="1" dirty="0"/>
              <a:t>삼성 </a:t>
            </a:r>
            <a:r>
              <a:rPr lang="ko-KR" altLang="en-US" sz="1400" b="1" dirty="0" err="1"/>
              <a:t>바이오로직스</a:t>
            </a:r>
            <a:r>
              <a:rPr lang="ko-KR" altLang="en-US" sz="1400" b="1" dirty="0"/>
              <a:t> </a:t>
            </a:r>
            <a:r>
              <a:rPr lang="en-US" altLang="ko-KR" sz="1400" dirty="0"/>
              <a:t>(SK : </a:t>
            </a:r>
            <a:r>
              <a:rPr lang="ko-KR" altLang="en-US" sz="1400" dirty="0"/>
              <a:t>올해 </a:t>
            </a:r>
            <a:r>
              <a:rPr lang="en-US" altLang="ko-KR" sz="1400" dirty="0"/>
              <a:t>3</a:t>
            </a:r>
            <a:r>
              <a:rPr lang="ko-KR" altLang="en-US" sz="1400" dirty="0"/>
              <a:t>월 상장</a:t>
            </a:r>
            <a:r>
              <a:rPr lang="en-US" altLang="ko-KR" sz="1400" dirty="0"/>
              <a:t>)</a:t>
            </a:r>
            <a:endParaRPr lang="en-US" altLang="ko-KR" sz="1400" b="1" dirty="0"/>
          </a:p>
          <a:p>
            <a:pPr>
              <a:buAutoNum type="arabicParenR"/>
            </a:pPr>
            <a:r>
              <a:rPr lang="ko-KR" altLang="en-US" sz="1400" dirty="0"/>
              <a:t>백신 제작 회사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셀리드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진원생명과학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제넥신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유바이오로직스</a:t>
            </a:r>
            <a:r>
              <a:rPr lang="ko-KR" altLang="en-US" sz="1400" b="1" dirty="0"/>
              <a:t> </a:t>
            </a:r>
            <a:r>
              <a:rPr lang="en-US" altLang="ko-KR" sz="1400" dirty="0"/>
              <a:t>(SK : </a:t>
            </a:r>
            <a:r>
              <a:rPr lang="ko-KR" altLang="en-US" sz="1400" dirty="0"/>
              <a:t>올해 </a:t>
            </a:r>
            <a:r>
              <a:rPr lang="en-US" altLang="ko-KR" sz="1400" dirty="0"/>
              <a:t>3</a:t>
            </a:r>
            <a:r>
              <a:rPr lang="ko-KR" altLang="en-US" sz="1400" dirty="0"/>
              <a:t>월 상장</a:t>
            </a:r>
            <a:r>
              <a:rPr lang="en-US" altLang="ko-KR" sz="1400" dirty="0"/>
              <a:t>)</a:t>
            </a:r>
            <a:endParaRPr lang="en-US" altLang="ko-KR" sz="1400" b="1" dirty="0"/>
          </a:p>
          <a:p>
            <a:pPr>
              <a:buAutoNum type="arabicParenR"/>
            </a:pPr>
            <a:r>
              <a:rPr lang="ko-KR" altLang="en-US" sz="1400" dirty="0"/>
              <a:t>치료제 제작 회사 </a:t>
            </a:r>
            <a:r>
              <a:rPr lang="en-US" altLang="ko-KR" sz="1400" dirty="0"/>
              <a:t>:</a:t>
            </a:r>
            <a:r>
              <a:rPr lang="ko-KR" altLang="en-US" sz="1400" dirty="0"/>
              <a:t>  </a:t>
            </a:r>
            <a:r>
              <a:rPr lang="ko-KR" altLang="en-US" sz="1400" b="1" dirty="0"/>
              <a:t>셀트리온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종근당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대웅제약</a:t>
            </a:r>
            <a:r>
              <a:rPr lang="ko-KR" altLang="en-US" sz="1400" b="1" dirty="0"/>
              <a:t> </a:t>
            </a:r>
            <a:r>
              <a:rPr lang="en-US" altLang="ko-KR" sz="1400" dirty="0"/>
              <a:t>(3</a:t>
            </a:r>
            <a:r>
              <a:rPr lang="ko-KR" altLang="en-US" sz="1400" dirty="0"/>
              <a:t>상 이상 허가된 회사 선정</a:t>
            </a:r>
            <a:r>
              <a:rPr lang="en-US" altLang="ko-KR" sz="1400" dirty="0"/>
              <a:t>)</a:t>
            </a:r>
          </a:p>
          <a:p>
            <a:pPr>
              <a:buAutoNum type="arabicParenR"/>
            </a:pPr>
            <a:r>
              <a:rPr lang="ko-KR" altLang="en-US" sz="1400" dirty="0"/>
              <a:t>진단키트 제작 회사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씨젠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피씨엘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젠큐릭스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바이오니아</a:t>
            </a:r>
            <a:r>
              <a:rPr lang="en-US" altLang="ko-KR" sz="1400" dirty="0"/>
              <a:t>(</a:t>
            </a:r>
            <a:r>
              <a:rPr lang="ko-KR" altLang="en-US" sz="1400" dirty="0"/>
              <a:t>정부 선정 혁신 </a:t>
            </a:r>
            <a:r>
              <a:rPr lang="ko-KR" altLang="en-US" sz="1400" b="1" dirty="0"/>
              <a:t>체외진단의료기기</a:t>
            </a:r>
            <a:r>
              <a:rPr lang="ko-KR" altLang="en-US" sz="1400" dirty="0"/>
              <a:t> 회사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CCB04-5160-9B45-B1C3-069ADBC3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28" y="3017175"/>
            <a:ext cx="2835620" cy="370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EA37F-FB51-D44F-B876-1602895C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24944"/>
            <a:ext cx="4711183" cy="37965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7666CD-C62F-F441-83D2-47F3FC0B0129}"/>
                  </a:ext>
                </a:extLst>
              </p14:cNvPr>
              <p14:cNvContentPartPr/>
              <p14:nvPr/>
            </p14:nvContentPartPr>
            <p14:xfrm>
              <a:off x="1294149" y="4750474"/>
              <a:ext cx="2581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7666CD-C62F-F441-83D2-47F3FC0B01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8149" y="4678474"/>
                <a:ext cx="329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09F178-A86B-B940-972D-81DAEC22F330}"/>
                  </a:ext>
                </a:extLst>
              </p14:cNvPr>
              <p14:cNvContentPartPr/>
              <p14:nvPr/>
            </p14:nvContentPartPr>
            <p14:xfrm>
              <a:off x="1303149" y="5138194"/>
              <a:ext cx="3355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09F178-A86B-B940-972D-81DAEC22F3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509" y="5066554"/>
                <a:ext cx="407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C23D6E-BABC-AD40-92F7-CFA59E3ACC8A}"/>
                  </a:ext>
                </a:extLst>
              </p14:cNvPr>
              <p14:cNvContentPartPr/>
              <p14:nvPr/>
            </p14:nvContentPartPr>
            <p14:xfrm>
              <a:off x="1312337" y="5756589"/>
              <a:ext cx="2271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C23D6E-BABC-AD40-92F7-CFA59E3ACC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6337" y="5684949"/>
                <a:ext cx="29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0F0F09-A4B7-EE40-8B81-F867B47D76E6}"/>
                  </a:ext>
                </a:extLst>
              </p14:cNvPr>
              <p14:cNvContentPartPr/>
              <p14:nvPr/>
            </p14:nvContentPartPr>
            <p14:xfrm>
              <a:off x="1317309" y="3648429"/>
              <a:ext cx="2329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0F0F09-A4B7-EE40-8B81-F867B47D76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1669" y="3576789"/>
                <a:ext cx="30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AB709F-04A8-D742-97BE-0E54523B94A6}"/>
                  </a:ext>
                </a:extLst>
              </p14:cNvPr>
              <p14:cNvContentPartPr/>
              <p14:nvPr/>
            </p14:nvContentPartPr>
            <p14:xfrm>
              <a:off x="1214040" y="3776589"/>
              <a:ext cx="410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AB709F-04A8-D742-97BE-0E54523B94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8400" y="3704949"/>
                <a:ext cx="481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03CF44-B38F-F642-BA8E-CD45B4007F34}"/>
                  </a:ext>
                </a:extLst>
              </p14:cNvPr>
              <p14:cNvContentPartPr/>
              <p14:nvPr/>
            </p14:nvContentPartPr>
            <p14:xfrm>
              <a:off x="1294320" y="3897549"/>
              <a:ext cx="31212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03CF44-B38F-F642-BA8E-CD45B4007F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320" y="3825909"/>
                <a:ext cx="383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373FE3F-BAC8-7C41-8F66-D389B7064F75}"/>
                  </a:ext>
                </a:extLst>
              </p14:cNvPr>
              <p14:cNvContentPartPr/>
              <p14:nvPr/>
            </p14:nvContentPartPr>
            <p14:xfrm>
              <a:off x="1172280" y="4361949"/>
              <a:ext cx="5950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373FE3F-BAC8-7C41-8F66-D389B7064F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6280" y="4289949"/>
                <a:ext cx="666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D23060-DB76-C645-8B1B-E696D96EBD49}"/>
                  </a:ext>
                </a:extLst>
              </p14:cNvPr>
              <p14:cNvContentPartPr/>
              <p14:nvPr/>
            </p14:nvContentPartPr>
            <p14:xfrm>
              <a:off x="6781895" y="3435677"/>
              <a:ext cx="1710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D23060-DB76-C645-8B1B-E696D96EBD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45819" y="3363677"/>
                <a:ext cx="242791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0415E9-08C7-A34D-AC4D-CC6306946E3C}"/>
                  </a:ext>
                </a:extLst>
              </p14:cNvPr>
              <p14:cNvContentPartPr/>
              <p14:nvPr/>
            </p14:nvContentPartPr>
            <p14:xfrm>
              <a:off x="6732240" y="6525344"/>
              <a:ext cx="264600" cy="1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0415E9-08C7-A34D-AC4D-CC6306946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96240" y="6455744"/>
                <a:ext cx="336240" cy="149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28EA6C-6B1F-A643-A358-26C2F29ACA48}"/>
                  </a:ext>
                </a:extLst>
              </p14:cNvPr>
              <p14:cNvContentPartPr/>
              <p14:nvPr/>
            </p14:nvContentPartPr>
            <p14:xfrm>
              <a:off x="6732240" y="6309320"/>
              <a:ext cx="271800" cy="14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28EA6C-6B1F-A643-A358-26C2F29ACA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6240" y="6239076"/>
                <a:ext cx="343440" cy="154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AC8FC8-6ECD-5443-80B8-7C0842327885}"/>
                  </a:ext>
                </a:extLst>
              </p14:cNvPr>
              <p14:cNvContentPartPr/>
              <p14:nvPr/>
            </p14:nvContentPartPr>
            <p14:xfrm>
              <a:off x="6675752" y="5229200"/>
              <a:ext cx="34452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AC8FC8-6ECD-5443-80B8-7C08423278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39790" y="5157200"/>
                <a:ext cx="416085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673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46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유행기간</a:t>
            </a:r>
            <a:r>
              <a:rPr lang="ko-KR" altLang="en-US" sz="2200" dirty="0"/>
              <a:t> 동안 백신과 관련된 주식은 어떻게 변화하는가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연관관계도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93304-2B8C-B14E-8BA5-37E221F2D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8" y="1862538"/>
            <a:ext cx="3900546" cy="4604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A9ABE-5A4B-8745-908A-6EB5C23548DA}"/>
              </a:ext>
            </a:extLst>
          </p:cNvPr>
          <p:cNvSpPr txBox="1"/>
          <p:nvPr/>
        </p:nvSpPr>
        <p:spPr>
          <a:xfrm>
            <a:off x="5292080" y="3212976"/>
            <a:ext cx="20281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흰색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mRNA</a:t>
            </a:r>
          </a:p>
          <a:p>
            <a:r>
              <a:rPr lang="ko-KR" altLang="en-US" sz="1400" b="1" dirty="0"/>
              <a:t>파란색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진단키트</a:t>
            </a:r>
            <a:endParaRPr lang="en-US" altLang="ko-KR" sz="1400" b="1" dirty="0"/>
          </a:p>
          <a:p>
            <a:r>
              <a:rPr lang="ko-KR" altLang="en-US" sz="1400" b="1" dirty="0"/>
              <a:t>초록색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백신</a:t>
            </a:r>
            <a:endParaRPr lang="en-US" altLang="ko-KR" sz="1400" b="1" dirty="0"/>
          </a:p>
          <a:p>
            <a:r>
              <a:rPr lang="ko-KR" altLang="en-US" sz="1400" b="1" dirty="0"/>
              <a:t>노란색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치료제</a:t>
            </a:r>
            <a:endParaRPr lang="en-US" altLang="ko-KR" sz="1400" b="1" dirty="0"/>
          </a:p>
          <a:p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dirty="0"/>
              <a:t>동그라미 </a:t>
            </a:r>
            <a:r>
              <a:rPr lang="en-US" altLang="ko-KR" sz="1400" dirty="0"/>
              <a:t>:</a:t>
            </a:r>
            <a:r>
              <a:rPr lang="ko-KR" altLang="en-US" sz="1400" dirty="0"/>
              <a:t> 주식 데이터</a:t>
            </a:r>
            <a:endParaRPr lang="en-US" altLang="ko-KR" sz="1400" dirty="0"/>
          </a:p>
          <a:p>
            <a:r>
              <a:rPr lang="ko-KR" altLang="en-US" sz="1400" dirty="0"/>
              <a:t>네모 </a:t>
            </a:r>
            <a:r>
              <a:rPr lang="en-US" altLang="ko-KR" sz="1400" dirty="0"/>
              <a:t>:</a:t>
            </a:r>
            <a:r>
              <a:rPr lang="ko-KR" altLang="en-US" sz="1400" dirty="0"/>
              <a:t> 찾는 값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89189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88665-B7CD-2A47-BA37-32F0D2619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70842"/>
            <a:ext cx="6410909" cy="5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6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구현코드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BB0E3-BE9B-9749-9B07-86B540FD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79409"/>
            <a:ext cx="8239945" cy="870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64FF9-A43F-B444-BD50-F7D3074DF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5" y="2774669"/>
            <a:ext cx="8182935" cy="3397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83ACD-08F7-D54D-ACF5-61FA49EB9103}"/>
              </a:ext>
            </a:extLst>
          </p:cNvPr>
          <p:cNvSpPr txBox="1"/>
          <p:nvPr/>
        </p:nvSpPr>
        <p:spPr>
          <a:xfrm>
            <a:off x="6500351" y="3068960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씨젠의</a:t>
            </a:r>
            <a:r>
              <a:rPr lang="ko-KR" altLang="en-US" sz="1200" dirty="0"/>
              <a:t> 종가 기준 주식 변화</a:t>
            </a:r>
            <a:endParaRPr lang="en-US" altLang="ko-KR" sz="1200" dirty="0"/>
          </a:p>
          <a:p>
            <a:r>
              <a:rPr lang="en-US" altLang="ko-KR" sz="1200" dirty="0"/>
              <a:t>(1</a:t>
            </a:r>
            <a:r>
              <a:rPr lang="ko-KR" altLang="en-US" sz="1200" dirty="0"/>
              <a:t>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차를 </a:t>
            </a:r>
            <a:r>
              <a:rPr lang="en-US" altLang="ko-KR" sz="1200" dirty="0"/>
              <a:t>highlight</a:t>
            </a:r>
            <a:r>
              <a:rPr lang="ko-KR" altLang="en-US" sz="1200" dirty="0"/>
              <a:t>하였다</a:t>
            </a:r>
            <a:r>
              <a:rPr lang="en-US" altLang="ko-KR" sz="1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9171E-701D-AB4E-8D35-64CF08422503}"/>
              </a:ext>
            </a:extLst>
          </p:cNvPr>
          <p:cNvSpPr txBox="1"/>
          <p:nvPr/>
        </p:nvSpPr>
        <p:spPr>
          <a:xfrm>
            <a:off x="6026098" y="5021854"/>
            <a:ext cx="30684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/>
              <a:t>1,2,3</a:t>
            </a:r>
            <a:r>
              <a:rPr lang="ko-KR" altLang="en-US" sz="1200" dirty="0"/>
              <a:t>차 대유행시기의</a:t>
            </a:r>
            <a:endParaRPr lang="en-US" altLang="ko-KR" sz="1200" dirty="0"/>
          </a:p>
          <a:p>
            <a:r>
              <a:rPr lang="ko-KR" altLang="en-US" sz="1200" dirty="0"/>
              <a:t>종가 정보를 </a:t>
            </a:r>
            <a:r>
              <a:rPr lang="en-US" altLang="ko-KR" sz="1200" dirty="0"/>
              <a:t>D1, D2,</a:t>
            </a:r>
            <a:r>
              <a:rPr lang="ko-KR" altLang="en-US" sz="1200" dirty="0"/>
              <a:t> </a:t>
            </a:r>
            <a:r>
              <a:rPr lang="en-US" altLang="ko-KR" sz="1200" dirty="0"/>
              <a:t>D3</a:t>
            </a:r>
            <a:r>
              <a:rPr lang="ko-KR" altLang="en-US" sz="1200" dirty="0"/>
              <a:t>에 저장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이를 각 </a:t>
            </a:r>
            <a:r>
              <a:rPr lang="ko-KR" altLang="en-US" sz="1200" dirty="0" err="1"/>
              <a:t>유행시기의</a:t>
            </a:r>
            <a:r>
              <a:rPr lang="ko-KR" altLang="en-US" sz="1200" dirty="0"/>
              <a:t> 첫 값으로 나누어서</a:t>
            </a:r>
            <a:endParaRPr lang="en-US" altLang="ko-KR" sz="1200" dirty="0"/>
          </a:p>
          <a:p>
            <a:r>
              <a:rPr lang="en-US" altLang="ko-KR" sz="1200" dirty="0"/>
              <a:t>1.0</a:t>
            </a:r>
            <a:r>
              <a:rPr lang="ko-KR" altLang="en-US" sz="1200" dirty="0"/>
              <a:t>을 기준으로 주가들이 어떻게 변하는지</a:t>
            </a:r>
            <a:endParaRPr lang="en-US" altLang="ko-KR" sz="1200" dirty="0"/>
          </a:p>
          <a:p>
            <a:r>
              <a:rPr lang="ko-KR" altLang="en-US" sz="1200" dirty="0"/>
              <a:t>직관적으로 비교 가능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47217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BDD84-DF34-694D-9907-E8AD25734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23402"/>
            <a:ext cx="5105902" cy="2353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8B04F-1DFA-C248-9701-EEDAE050056A}"/>
              </a:ext>
            </a:extLst>
          </p:cNvPr>
          <p:cNvSpPr txBox="1"/>
          <p:nvPr/>
        </p:nvSpPr>
        <p:spPr>
          <a:xfrm>
            <a:off x="827584" y="4085389"/>
            <a:ext cx="6813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 Chart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2019/01/02~</a:t>
            </a:r>
            <a:r>
              <a:rPr lang="ko-KR" altLang="en-US" sz="1400" dirty="0"/>
              <a:t> </a:t>
            </a:r>
            <a:r>
              <a:rPr lang="en-US" altLang="ko-KR" sz="1400" dirty="0"/>
              <a:t>2021</a:t>
            </a:r>
            <a:r>
              <a:rPr lang="ko-KR" altLang="en-US" sz="1400" dirty="0"/>
              <a:t>년 최근까지의 해당 주식의 주가 변화를 확인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5B85C-708D-AF4D-9A45-FF15CA74FB89}"/>
              </a:ext>
            </a:extLst>
          </p:cNvPr>
          <p:cNvSpPr txBox="1"/>
          <p:nvPr/>
        </p:nvSpPr>
        <p:spPr>
          <a:xfrm>
            <a:off x="175527" y="4531715"/>
            <a:ext cx="881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같은 방식으로</a:t>
            </a:r>
            <a:r>
              <a:rPr lang="en-US" altLang="ko-KR" sz="1400" dirty="0"/>
              <a:t>,</a:t>
            </a:r>
            <a:r>
              <a:rPr lang="ko-KR" altLang="en-US" sz="1400" dirty="0"/>
              <a:t> 동일 분야</a:t>
            </a:r>
            <a:r>
              <a:rPr lang="en-US" altLang="ko-KR" sz="1400" dirty="0"/>
              <a:t>(</a:t>
            </a:r>
            <a:r>
              <a:rPr lang="ko-KR" altLang="en-US" sz="1400" dirty="0"/>
              <a:t>진단키트 회사</a:t>
            </a:r>
            <a:r>
              <a:rPr lang="en-US" altLang="ko-KR" sz="1400" dirty="0"/>
              <a:t>)</a:t>
            </a:r>
            <a:r>
              <a:rPr lang="ko-KR" altLang="en-US" sz="1400" dirty="0"/>
              <a:t> 다른 회사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피씨엘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젠큐릭스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바이오니아</a:t>
            </a:r>
            <a:r>
              <a:rPr lang="en-US" altLang="ko-KR" sz="1400" dirty="0"/>
              <a:t>)</a:t>
            </a:r>
            <a:r>
              <a:rPr lang="ko-KR" altLang="en-US" sz="1400" dirty="0"/>
              <a:t>도 같은 동일 코드로 진행</a:t>
            </a:r>
            <a:endParaRPr lang="en-US" altLang="ko-KR" sz="1400" dirty="0"/>
          </a:p>
          <a:p>
            <a:r>
              <a:rPr lang="ko-KR" altLang="en-US" sz="1400" dirty="0"/>
              <a:t>모두의 </a:t>
            </a:r>
            <a:r>
              <a:rPr lang="en-US" altLang="ko-KR" sz="1400" dirty="0"/>
              <a:t>Line Chart</a:t>
            </a:r>
            <a:r>
              <a:rPr lang="ko-KR" altLang="en-US" sz="1400" dirty="0"/>
              <a:t> 확인 가능</a:t>
            </a:r>
            <a:r>
              <a:rPr lang="en-US" altLang="ko-KR" sz="1400" dirty="0"/>
              <a:t>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20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구현코드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91595-6EAC-384F-8A05-1277F6CE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56953"/>
            <a:ext cx="6005994" cy="39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5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58EC2-10ED-42A9-8287-55062EBA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대상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C45E9-0BC0-4A50-B4E4-C0011600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8760"/>
            <a:ext cx="8568952" cy="4968552"/>
          </a:xfrm>
        </p:spPr>
        <p:txBody>
          <a:bodyPr/>
          <a:lstStyle/>
          <a:p>
            <a:r>
              <a:rPr lang="ko-KR" altLang="en-US" dirty="0"/>
              <a:t>분석 대상 데이터의 주요 항목</a:t>
            </a:r>
            <a:endParaRPr lang="en-US" altLang="ko-KR" dirty="0"/>
          </a:p>
          <a:p>
            <a:pPr lvl="1"/>
            <a:r>
              <a:rPr lang="ko-KR" altLang="en-US" dirty="0"/>
              <a:t>국가별 코로나 </a:t>
            </a:r>
            <a:r>
              <a:rPr lang="ko-KR" altLang="en-US" dirty="0" err="1"/>
              <a:t>확진자</a:t>
            </a:r>
            <a:r>
              <a:rPr lang="ko-KR" altLang="en-US" dirty="0"/>
              <a:t> 일별 관측 정보</a:t>
            </a:r>
            <a:endParaRPr lang="en-US" altLang="ko-KR" dirty="0"/>
          </a:p>
          <a:p>
            <a:pPr lvl="2"/>
            <a:r>
              <a:rPr lang="ko-KR" altLang="en-US" dirty="0"/>
              <a:t>신규 </a:t>
            </a:r>
            <a:r>
              <a:rPr lang="ko-KR" altLang="en-US" dirty="0" err="1"/>
              <a:t>확진자</a:t>
            </a:r>
            <a:r>
              <a:rPr lang="ko-KR" altLang="en-US" dirty="0"/>
              <a:t> 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네이버 기사 </a:t>
            </a:r>
            <a:r>
              <a:rPr lang="ko-KR" altLang="en-US" dirty="0" err="1"/>
              <a:t>크롤링</a:t>
            </a:r>
            <a:r>
              <a:rPr lang="ko-KR" altLang="en-US" dirty="0"/>
              <a:t> 데이터</a:t>
            </a:r>
            <a:endParaRPr lang="en-US" altLang="ko-KR" dirty="0"/>
          </a:p>
          <a:p>
            <a:pPr lvl="2"/>
            <a:r>
              <a:rPr lang="ko-KR" altLang="en-US" dirty="0"/>
              <a:t>네이버 기사 제목</a:t>
            </a:r>
            <a:r>
              <a:rPr lang="en-US" altLang="ko-KR" dirty="0"/>
              <a:t>,</a:t>
            </a:r>
            <a:r>
              <a:rPr lang="ko-KR" altLang="en-US" dirty="0"/>
              <a:t> 날짜</a:t>
            </a:r>
            <a:r>
              <a:rPr lang="en-US" altLang="ko-KR" dirty="0"/>
              <a:t>,</a:t>
            </a:r>
            <a:r>
              <a:rPr lang="ko-KR" altLang="en-US" dirty="0"/>
              <a:t> 본문 내용</a:t>
            </a:r>
            <a:endParaRPr lang="en-US" altLang="ko-KR" dirty="0"/>
          </a:p>
          <a:p>
            <a:pPr lvl="2"/>
            <a:r>
              <a:rPr lang="ko-KR" altLang="en-US" dirty="0"/>
              <a:t>키워드 데이터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백신 관련 주식 데이터</a:t>
            </a:r>
            <a:endParaRPr lang="en-US" altLang="ko-KR" dirty="0"/>
          </a:p>
          <a:p>
            <a:pPr lvl="2"/>
            <a:r>
              <a:rPr lang="ko-KR" altLang="en-US" dirty="0"/>
              <a:t>일별 주가 변화 </a:t>
            </a:r>
            <a:r>
              <a:rPr lang="en-US" altLang="ko-KR" dirty="0"/>
              <a:t>(</a:t>
            </a:r>
            <a:r>
              <a:rPr lang="ko-KR" altLang="en-US" dirty="0"/>
              <a:t>종가 기준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구간별 종목별 변화율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A122D-CA44-44A3-88C9-1B533E2E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0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1"/>
    </mc:Choice>
    <mc:Fallback xmlns="">
      <p:transition spd="slow" advTm="340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22BE0-0E9B-9345-923D-FB1B1539E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1" y="2035513"/>
            <a:ext cx="2700374" cy="2087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F3974-D205-9C4C-99C4-E09ED769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93" y="1983702"/>
            <a:ext cx="2690626" cy="2087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D30FC-DDF3-2D41-A55A-709A86B7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83" y="2064668"/>
            <a:ext cx="2589517" cy="1969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BA6E23-7BC1-064A-84DA-2ECBAD6F4999}"/>
              </a:ext>
            </a:extLst>
          </p:cNvPr>
          <p:cNvSpPr txBox="1"/>
          <p:nvPr/>
        </p:nvSpPr>
        <p:spPr>
          <a:xfrm>
            <a:off x="457200" y="4420231"/>
            <a:ext cx="6170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 구간에 대해 진단키트 회사의 종목들의 관련 주가들이 어떻게 변화했는지 확인 가능</a:t>
            </a:r>
            <a:endParaRPr lang="en-US" altLang="ko-KR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 같은 방식으로 다른 종복의 다른 </a:t>
            </a:r>
            <a:r>
              <a:rPr lang="en-US" altLang="ko-KR" sz="1200" dirty="0"/>
              <a:t>9</a:t>
            </a:r>
            <a:r>
              <a:rPr lang="ko-KR" altLang="en-US" sz="1200" dirty="0"/>
              <a:t>개의 회사들</a:t>
            </a:r>
            <a:endParaRPr lang="en-US" altLang="ko-KR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ko-KR" altLang="en-US" sz="1200" b="1" dirty="0"/>
              <a:t>결론 짓기가 힘들다</a:t>
            </a:r>
            <a:r>
              <a:rPr lang="en-US" altLang="ko-KR" sz="1200" b="1" dirty="0"/>
              <a:t>?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13207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 시기 변동률</a:t>
            </a:r>
            <a:r>
              <a:rPr lang="en-US" altLang="ko-KR" dirty="0"/>
              <a:t>(1.0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r>
              <a:rPr lang="ko-KR" altLang="en-US" dirty="0"/>
              <a:t> 한 눈에 보기</a:t>
            </a:r>
            <a:r>
              <a:rPr lang="en-US" altLang="ko-KR" dirty="0"/>
              <a:t>)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41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A6E23-7BC1-064A-84DA-2ECBAD6F4999}"/>
              </a:ext>
            </a:extLst>
          </p:cNvPr>
          <p:cNvSpPr txBox="1"/>
          <p:nvPr/>
        </p:nvSpPr>
        <p:spPr>
          <a:xfrm>
            <a:off x="179512" y="1924364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1)</a:t>
            </a:r>
            <a:r>
              <a:rPr lang="ko-KR" altLang="en-US" sz="1200" dirty="0"/>
              <a:t> </a:t>
            </a:r>
            <a:r>
              <a:rPr lang="en-US" altLang="ko-KR" sz="1200" dirty="0"/>
              <a:t>mRNA (</a:t>
            </a:r>
            <a:r>
              <a:rPr lang="ko-KR" altLang="en-US" sz="1200" dirty="0"/>
              <a:t>삼성 바이오</a:t>
            </a:r>
            <a:r>
              <a:rPr lang="en-US" altLang="ko-KR" sz="1200" dirty="0"/>
              <a:t>)</a:t>
            </a:r>
            <a:endParaRPr lang="en-US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1F4D0-4350-A64E-9AE7-0C18D166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918"/>
            <a:ext cx="2917925" cy="1510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D3CF5-38F3-D24D-A11B-A54351DAB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02" y="2158950"/>
            <a:ext cx="3101548" cy="1630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C9D04-0EFB-484E-BCB3-19BE58E33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50" y="2153301"/>
            <a:ext cx="2912063" cy="1569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C92273-40AA-DD41-8667-087262F8D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8" y="4221636"/>
            <a:ext cx="2700374" cy="2087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36E84-B6D6-FA40-88A1-05654A1BF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50" y="4169825"/>
            <a:ext cx="2690626" cy="2087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93931-5976-D64B-9D40-53ACB288C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0" y="4250791"/>
            <a:ext cx="2589517" cy="19691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74F3DC-17A2-624D-95B4-3D8E2B7FBBCD}"/>
              </a:ext>
            </a:extLst>
          </p:cNvPr>
          <p:cNvSpPr txBox="1"/>
          <p:nvPr/>
        </p:nvSpPr>
        <p:spPr>
          <a:xfrm>
            <a:off x="179512" y="3833896"/>
            <a:ext cx="526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2)</a:t>
            </a:r>
            <a:r>
              <a:rPr lang="ko-KR" altLang="en-US" sz="1200" dirty="0"/>
              <a:t> 진단키트 관련 회사들 주가 변동률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씨젠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바이오니아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젠큐릭스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피씨엘</a:t>
            </a:r>
            <a:r>
              <a:rPr lang="en-US" altLang="ko-KR" sz="1200" dirty="0"/>
              <a:t>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1914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 시기 변동률</a:t>
            </a:r>
            <a:r>
              <a:rPr lang="en-US" altLang="ko-KR" dirty="0"/>
              <a:t>(1.0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r>
              <a:rPr lang="ko-KR" altLang="en-US" dirty="0"/>
              <a:t> 한 눈에 보기</a:t>
            </a:r>
            <a:r>
              <a:rPr lang="en-US" altLang="ko-KR" dirty="0"/>
              <a:t>)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A6E23-7BC1-064A-84DA-2ECBAD6F4999}"/>
              </a:ext>
            </a:extLst>
          </p:cNvPr>
          <p:cNvSpPr txBox="1"/>
          <p:nvPr/>
        </p:nvSpPr>
        <p:spPr>
          <a:xfrm>
            <a:off x="251520" y="1738480"/>
            <a:ext cx="5724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3)</a:t>
            </a:r>
            <a:r>
              <a:rPr lang="ko-KR" altLang="en-US" sz="1200" dirty="0"/>
              <a:t> 백신 관련 회사들 주가 변동률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제넥신</a:t>
            </a:r>
            <a:r>
              <a:rPr lang="en-US" altLang="ko-KR" sz="1200" dirty="0"/>
              <a:t>,</a:t>
            </a:r>
            <a:r>
              <a:rPr lang="ko-KR" altLang="en-US" sz="1200" dirty="0"/>
              <a:t> 진원생명과학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셀리드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유바이오로직스</a:t>
            </a:r>
            <a:r>
              <a:rPr lang="en-US" altLang="ko-KR" sz="1200" dirty="0"/>
              <a:t>)</a:t>
            </a:r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4F3DC-17A2-624D-95B4-3D8E2B7FBBCD}"/>
              </a:ext>
            </a:extLst>
          </p:cNvPr>
          <p:cNvSpPr txBox="1"/>
          <p:nvPr/>
        </p:nvSpPr>
        <p:spPr>
          <a:xfrm>
            <a:off x="251520" y="4038316"/>
            <a:ext cx="4605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4)</a:t>
            </a:r>
            <a:r>
              <a:rPr lang="ko-KR" altLang="en-US" sz="1200" dirty="0"/>
              <a:t> 치료제 관련 회사들 주가 변동률 </a:t>
            </a:r>
            <a:r>
              <a:rPr lang="en-US" altLang="ko-KR" sz="1200" dirty="0"/>
              <a:t>(</a:t>
            </a:r>
            <a:r>
              <a:rPr lang="ko-KR" altLang="en-US" sz="1200" dirty="0"/>
              <a:t>셀트리온</a:t>
            </a:r>
            <a:r>
              <a:rPr lang="en-US" altLang="ko-KR" sz="1200" dirty="0"/>
              <a:t>,</a:t>
            </a:r>
            <a:r>
              <a:rPr lang="ko-KR" altLang="en-US" sz="1200" dirty="0"/>
              <a:t> 종근당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대웅제약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F6BB8-08E9-694C-BFBC-EA3F70923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3" y="2095972"/>
            <a:ext cx="2560129" cy="193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6FD77-CA74-894C-9B0D-C6A83D676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21" y="2076919"/>
            <a:ext cx="2668543" cy="199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BC9F7-C361-4344-9C49-180715BA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4" y="1941537"/>
            <a:ext cx="3085911" cy="2373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7B3CF-9A25-7B41-8E97-79BF52BC3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6" y="4337862"/>
            <a:ext cx="2683466" cy="20217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024E77-6FEE-AE48-9AFE-8A4E97929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03" y="4322444"/>
            <a:ext cx="2840537" cy="21049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B7DE33-A307-814C-B0FB-A4F50796D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40" y="4254680"/>
            <a:ext cx="2665287" cy="210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C12D7-A6CF-4C8D-924D-D74C73DE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</a:t>
            </a:r>
            <a:r>
              <a:rPr lang="en-US" altLang="ko-KR" sz="2200" dirty="0"/>
              <a:t>4.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EF-72A7-467D-9B2F-E9DF96F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데이터 분석을 통해 찾고자 하는 </a:t>
            </a:r>
            <a:r>
              <a:rPr lang="en-US" altLang="ko-KR" dirty="0"/>
              <a:t>value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국내 </a:t>
            </a:r>
            <a:r>
              <a:rPr lang="en-US" altLang="ko-KR" dirty="0"/>
              <a:t>COVID19</a:t>
            </a:r>
            <a:r>
              <a:rPr lang="ko-KR" altLang="en-US" dirty="0"/>
              <a:t> 첫 확진 후</a:t>
            </a:r>
            <a:r>
              <a:rPr lang="en-US" altLang="ko-KR" dirty="0"/>
              <a:t>,</a:t>
            </a:r>
            <a:r>
              <a:rPr lang="ko-KR" altLang="en-US" dirty="0"/>
              <a:t> 현재까지 신규 </a:t>
            </a:r>
            <a:r>
              <a:rPr lang="ko-KR" altLang="en-US" dirty="0" err="1"/>
              <a:t>확진자</a:t>
            </a:r>
            <a:r>
              <a:rPr lang="ko-KR" altLang="en-US" dirty="0"/>
              <a:t> 수 변화 확인</a:t>
            </a:r>
            <a:endParaRPr lang="en-US" altLang="ko-KR" dirty="0"/>
          </a:p>
          <a:p>
            <a:pPr lvl="1"/>
            <a:r>
              <a:rPr lang="ko-KR" altLang="en-US" dirty="0"/>
              <a:t>대유행 시점을 어떻게 정의하고 선정할 것인가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Line Chart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해당 그래프의 장점이 해당 데이터 분석 결과 가시화에 부합되는지에 대한 설명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F0"/>
                </a:solidFill>
              </a:rPr>
              <a:t>예</a:t>
            </a:r>
            <a:r>
              <a:rPr lang="en-US" altLang="ko-KR" dirty="0">
                <a:solidFill>
                  <a:srgbClr val="00B0F0"/>
                </a:solidFill>
              </a:rPr>
              <a:t>: </a:t>
            </a:r>
            <a:r>
              <a:rPr lang="ko-KR" altLang="en-US" dirty="0">
                <a:solidFill>
                  <a:srgbClr val="00B0F0"/>
                </a:solidFill>
              </a:rPr>
              <a:t>전체 </a:t>
            </a:r>
            <a:r>
              <a:rPr lang="ko-KR" altLang="en-US" dirty="0" err="1">
                <a:solidFill>
                  <a:srgbClr val="00B0F0"/>
                </a:solidFill>
              </a:rPr>
              <a:t>확진자</a:t>
            </a:r>
            <a:r>
              <a:rPr lang="ko-KR" altLang="en-US" dirty="0">
                <a:solidFill>
                  <a:srgbClr val="00B0F0"/>
                </a:solidFill>
              </a:rPr>
              <a:t> 대비 각 그룹별 </a:t>
            </a:r>
            <a:r>
              <a:rPr lang="ko-KR" altLang="en-US" dirty="0" err="1">
                <a:solidFill>
                  <a:srgbClr val="00B0F0"/>
                </a:solidFill>
              </a:rPr>
              <a:t>확진자</a:t>
            </a:r>
            <a:r>
              <a:rPr lang="ko-KR" altLang="en-US" dirty="0">
                <a:solidFill>
                  <a:srgbClr val="00B0F0"/>
                </a:solidFill>
              </a:rPr>
              <a:t> 수가 차지하는 </a:t>
            </a:r>
            <a:r>
              <a:rPr lang="en-US" altLang="ko-KR" dirty="0">
                <a:solidFill>
                  <a:srgbClr val="00B0F0"/>
                </a:solidFill>
              </a:rPr>
              <a:t>portion</a:t>
            </a:r>
            <a:r>
              <a:rPr lang="ko-KR" altLang="en-US" dirty="0">
                <a:solidFill>
                  <a:srgbClr val="00B0F0"/>
                </a:solidFill>
              </a:rPr>
              <a:t>을 비교하여 상대적 위험도를 도출하고자 하므로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전체 대비 </a:t>
            </a:r>
            <a:r>
              <a:rPr lang="ko-KR" altLang="en-US" dirty="0" err="1">
                <a:solidFill>
                  <a:srgbClr val="00B0F0"/>
                </a:solidFill>
              </a:rPr>
              <a:t>부분간의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portion </a:t>
            </a:r>
            <a:r>
              <a:rPr lang="ko-KR" altLang="en-US" dirty="0">
                <a:solidFill>
                  <a:srgbClr val="00B0F0"/>
                </a:solidFill>
              </a:rPr>
              <a:t>비교에 장점을 가지는 </a:t>
            </a:r>
            <a:r>
              <a:rPr lang="en-US" altLang="ko-KR" dirty="0">
                <a:solidFill>
                  <a:srgbClr val="00B0F0"/>
                </a:solidFill>
              </a:rPr>
              <a:t>Pie Chart</a:t>
            </a:r>
            <a:r>
              <a:rPr lang="ko-KR" altLang="en-US" dirty="0">
                <a:solidFill>
                  <a:srgbClr val="00B0F0"/>
                </a:solidFill>
              </a:rPr>
              <a:t>를 선택하였음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28FED-C3F3-483B-B87D-4ABE5A66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36"/>
    </mc:Choice>
    <mc:Fallback xmlns="">
      <p:transition spd="slow" advTm="6303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46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연관관계도</a:t>
            </a:r>
            <a:r>
              <a:rPr lang="en-US" altLang="ko-KR" dirty="0"/>
              <a:t>: </a:t>
            </a:r>
            <a:r>
              <a:rPr lang="ko-KR" altLang="en-US" dirty="0"/>
              <a:t>질문의 답을 찾기 위해 필요한 데이터 항목 간의 연관 관계를 도식화</a:t>
            </a:r>
            <a:r>
              <a:rPr lang="en-US" altLang="ko-KR" dirty="0"/>
              <a:t>(</a:t>
            </a:r>
            <a:r>
              <a:rPr lang="ko-KR" altLang="en-US" dirty="0"/>
              <a:t>자유로운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628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Q4.ipynb (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BF012-CC29-F247-B01A-77F08204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772816"/>
            <a:ext cx="4431858" cy="3672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B783C-292A-AC46-BD25-37726EB8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2816"/>
            <a:ext cx="3962681" cy="50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10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Q4.ipynb (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6CC02-D0F9-C040-92DA-46F8B8DC4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1374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8BBE1-1220-804A-946F-4829B9A41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92" y="2611622"/>
            <a:ext cx="8214889" cy="3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72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구현코드</a:t>
            </a:r>
            <a:r>
              <a:rPr lang="en-US" altLang="ko-KR" dirty="0"/>
              <a:t>: Q4.ipynb (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6A299-C312-8C47-9E19-FA243B7A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927272"/>
            <a:ext cx="6840760" cy="3661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09BA5-714A-274B-A32D-5B49A81DF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10" y="5589240"/>
            <a:ext cx="3636404" cy="1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8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scatter plot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확인 </a:t>
            </a:r>
            <a:r>
              <a:rPr lang="en-US" altLang="ko-KR" sz="1600" dirty="0"/>
              <a:t>(</a:t>
            </a:r>
            <a:r>
              <a:rPr lang="ko-KR" altLang="en-US" sz="1600" dirty="0"/>
              <a:t>변수 설정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scale_</a:t>
            </a:r>
            <a:r>
              <a:rPr lang="ko-KR" altLang="en-US" sz="1600" dirty="0"/>
              <a:t>종가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adj_vacc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400" dirty="0"/>
              <a:t>데이터 분석 결과</a:t>
            </a:r>
            <a:r>
              <a:rPr lang="en-US" altLang="ko-KR" sz="1400" dirty="0"/>
              <a:t>: heatmap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종근당의</a:t>
            </a:r>
            <a:r>
              <a:rPr lang="ko-KR" altLang="en-US" sz="1400" dirty="0"/>
              <a:t> </a:t>
            </a:r>
            <a:r>
              <a:rPr lang="en-US" altLang="ko-KR" sz="1400" dirty="0"/>
              <a:t>scale_</a:t>
            </a:r>
            <a:r>
              <a:rPr lang="ko-KR" altLang="en-US" sz="1400" dirty="0"/>
              <a:t>종가와 키워드 </a:t>
            </a:r>
            <a:r>
              <a:rPr lang="ko-KR" altLang="en-US" sz="1400" dirty="0" err="1"/>
              <a:t>언급율의</a:t>
            </a:r>
            <a:r>
              <a:rPr lang="ko-KR" altLang="en-US" sz="1400" dirty="0"/>
              <a:t> 상관관계 확인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7AFC2-9C84-E047-9B16-EB44406F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4" y="1772816"/>
            <a:ext cx="5805946" cy="2679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F6AEC-2854-C242-ACD8-4C7BEE21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69" y="5012772"/>
            <a:ext cx="2133600" cy="1724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1737B-4FFB-F14D-A135-3E35F4D43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263139"/>
            <a:ext cx="2527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3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구현코드</a:t>
            </a:r>
            <a:r>
              <a:rPr lang="en-US" altLang="ko-KR" sz="1600" dirty="0"/>
              <a:t>: Q4.ipynb (</a:t>
            </a:r>
            <a:r>
              <a:rPr lang="ko-KR" altLang="en-US" sz="1600" dirty="0"/>
              <a:t> 종근당 데이터에 대해서 확인</a:t>
            </a:r>
            <a:r>
              <a:rPr lang="en-US" altLang="ko-KR" sz="1600" dirty="0"/>
              <a:t>,</a:t>
            </a:r>
            <a:r>
              <a:rPr lang="ko-KR" altLang="en-US" sz="1600" dirty="0"/>
              <a:t> 모든 주가 데이터에 적용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C1681-8D2B-A44D-B1FD-FB8CEAA99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29787"/>
            <a:ext cx="5979247" cy="51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C12D7-A6CF-4C8D-924D-D74C73DE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시기는 언제인가</a:t>
            </a:r>
            <a:r>
              <a:rPr lang="en-US" altLang="ko-KR" sz="2200" dirty="0"/>
              <a:t>?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CEEEF-72A7-467D-9B2F-E9DF96F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데이터 분석을 통해 찾고자 하는 </a:t>
            </a:r>
            <a:r>
              <a:rPr lang="en-US" altLang="ko-KR" dirty="0"/>
              <a:t>value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국내 </a:t>
            </a:r>
            <a:r>
              <a:rPr lang="en-US" altLang="ko-KR" dirty="0"/>
              <a:t>COVID19</a:t>
            </a:r>
            <a:r>
              <a:rPr lang="ko-KR" altLang="en-US" dirty="0"/>
              <a:t> 첫 확진 후</a:t>
            </a:r>
            <a:r>
              <a:rPr lang="en-US" altLang="ko-KR" dirty="0"/>
              <a:t>,</a:t>
            </a:r>
            <a:r>
              <a:rPr lang="ko-KR" altLang="en-US" dirty="0"/>
              <a:t> 현재까지 신규 </a:t>
            </a:r>
            <a:r>
              <a:rPr lang="ko-KR" altLang="en-US" dirty="0" err="1"/>
              <a:t>확진자</a:t>
            </a:r>
            <a:r>
              <a:rPr lang="ko-KR" altLang="en-US" dirty="0"/>
              <a:t> 수 변화 확인</a:t>
            </a:r>
            <a:endParaRPr lang="en-US" altLang="ko-KR" dirty="0"/>
          </a:p>
          <a:p>
            <a:pPr lvl="1"/>
            <a:r>
              <a:rPr lang="ko-KR" altLang="en-US" dirty="0"/>
              <a:t>대유행 시점을 어떻게 정의하고 선정할 것인가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Line Chart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시간에 따른 국내 신규 </a:t>
            </a:r>
            <a:r>
              <a:rPr lang="ko-KR" altLang="en-US" dirty="0" err="1"/>
              <a:t>확진자</a:t>
            </a:r>
            <a:r>
              <a:rPr lang="ko-KR" altLang="en-US" dirty="0"/>
              <a:t> 수 변화하는 모습을 확인하는데 </a:t>
            </a:r>
            <a:r>
              <a:rPr lang="en-US" altLang="ko-KR" dirty="0"/>
              <a:t>Line Chart</a:t>
            </a:r>
            <a:r>
              <a:rPr lang="ko-KR" altLang="en-US" dirty="0"/>
              <a:t>가 가장 적합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대유행시기를 선정하는데 있어서 </a:t>
            </a:r>
            <a:r>
              <a:rPr lang="ko-KR" altLang="en-US" dirty="0" err="1"/>
              <a:t>날짜별</a:t>
            </a:r>
            <a:r>
              <a:rPr lang="ko-KR" altLang="en-US" dirty="0"/>
              <a:t> </a:t>
            </a:r>
            <a:r>
              <a:rPr lang="ko-KR" altLang="en-US" dirty="0" err="1"/>
              <a:t>확진자</a:t>
            </a:r>
            <a:r>
              <a:rPr lang="ko-KR" altLang="en-US" dirty="0"/>
              <a:t> 증감률 등을 계산하기 위해 </a:t>
            </a:r>
            <a:r>
              <a:rPr lang="ko-KR" altLang="en-US" dirty="0" err="1"/>
              <a:t>미분계수와</a:t>
            </a:r>
            <a:r>
              <a:rPr lang="ko-KR" altLang="en-US" dirty="0"/>
              <a:t> </a:t>
            </a:r>
            <a:r>
              <a:rPr lang="ko-KR" altLang="en-US" dirty="0" err="1"/>
              <a:t>이동평균을</a:t>
            </a:r>
            <a:r>
              <a:rPr lang="ko-KR" altLang="en-US" dirty="0"/>
              <a:t> 계산할 예정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주 단위로 증감률 확인하기에도 </a:t>
            </a:r>
            <a:r>
              <a:rPr lang="en-US" altLang="ko-KR" dirty="0"/>
              <a:t>Line Chart</a:t>
            </a:r>
            <a:r>
              <a:rPr lang="ko-KR" altLang="en-US" dirty="0"/>
              <a:t>가 최적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28FED-C3F3-483B-B87D-4ABE5A66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36"/>
    </mc:Choice>
    <mc:Fallback xmlns="">
      <p:transition spd="slow" advTm="6303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구현코드</a:t>
            </a:r>
            <a:r>
              <a:rPr lang="en-US" altLang="ko-KR" sz="1600" dirty="0"/>
              <a:t>: Q4.ipynb (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백신</a:t>
            </a:r>
            <a:r>
              <a:rPr lang="en-US" altLang="ko-KR" sz="1600" dirty="0"/>
              <a:t>”</a:t>
            </a:r>
            <a:r>
              <a:rPr lang="ko-KR" altLang="en-US" sz="1600" dirty="0"/>
              <a:t> 키워드 </a:t>
            </a:r>
            <a:r>
              <a:rPr lang="ko-KR" altLang="en-US" sz="1600" dirty="0" err="1"/>
              <a:t>언급율과</a:t>
            </a:r>
            <a:r>
              <a:rPr lang="ko-KR" altLang="en-US" sz="1600" dirty="0"/>
              <a:t> 주가 변동 </a:t>
            </a:r>
            <a:r>
              <a:rPr lang="en-US" altLang="ko-KR" sz="1600" dirty="0"/>
              <a:t>plot </a:t>
            </a:r>
            <a:r>
              <a:rPr lang="ko-KR" altLang="en-US" sz="1600" dirty="0"/>
              <a:t>하기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B8C7-389C-F145-8857-204A6B66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4" y="2000436"/>
            <a:ext cx="8763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21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데이터 분석 결과</a:t>
            </a:r>
            <a:r>
              <a:rPr lang="en-US" altLang="ko-KR" sz="1400" dirty="0"/>
              <a:t>: Line Chart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“</a:t>
            </a:r>
            <a:r>
              <a:rPr lang="ko-KR" altLang="en-US" sz="1400" dirty="0"/>
              <a:t>백신 키워드 </a:t>
            </a:r>
            <a:r>
              <a:rPr lang="ko-KR" altLang="en-US" sz="1400" dirty="0" err="1"/>
              <a:t>언급율과</a:t>
            </a:r>
            <a:r>
              <a:rPr lang="ko-KR" altLang="en-US" sz="1400" dirty="0"/>
              <a:t> 국내</a:t>
            </a:r>
            <a:r>
              <a:rPr lang="en-US" altLang="ko-KR" sz="1400" dirty="0"/>
              <a:t> mRNA</a:t>
            </a:r>
            <a:r>
              <a:rPr lang="ko-KR" altLang="en-US" sz="1400" dirty="0"/>
              <a:t> 분야 주가 변동 비교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B0F7-12A8-9D4B-915B-85916696F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924"/>
            <a:ext cx="8225248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데이터 분석 결과</a:t>
            </a:r>
            <a:r>
              <a:rPr lang="en-US" altLang="ko-KR" sz="1400" dirty="0"/>
              <a:t>: Line Chart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“</a:t>
            </a:r>
            <a:r>
              <a:rPr lang="ko-KR" altLang="en-US" sz="1400" dirty="0"/>
              <a:t>백신 키워드 </a:t>
            </a:r>
            <a:r>
              <a:rPr lang="ko-KR" altLang="en-US" sz="1400" dirty="0" err="1"/>
              <a:t>언급율과</a:t>
            </a:r>
            <a:r>
              <a:rPr lang="ko-KR" altLang="en-US" sz="1400" dirty="0"/>
              <a:t> 국내</a:t>
            </a:r>
            <a:r>
              <a:rPr lang="en-US" altLang="ko-KR" sz="1400" dirty="0"/>
              <a:t> </a:t>
            </a:r>
            <a:r>
              <a:rPr lang="ko-KR" altLang="en-US" sz="1400" dirty="0"/>
              <a:t>진단키트 분야 주가 변동 비교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B469-A587-FA47-B86C-55998F26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9" y="1725672"/>
            <a:ext cx="8229600" cy="49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5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데이터 분석 결과</a:t>
            </a:r>
            <a:r>
              <a:rPr lang="en-US" altLang="ko-KR" sz="1400" dirty="0"/>
              <a:t>: Line Chart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“</a:t>
            </a:r>
            <a:r>
              <a:rPr lang="ko-KR" altLang="en-US" sz="1400" dirty="0"/>
              <a:t>백신 키워드 </a:t>
            </a:r>
            <a:r>
              <a:rPr lang="ko-KR" altLang="en-US" sz="1400" dirty="0" err="1"/>
              <a:t>언급율과</a:t>
            </a:r>
            <a:r>
              <a:rPr lang="ko-KR" altLang="en-US" sz="1400" dirty="0"/>
              <a:t> 국내</a:t>
            </a:r>
            <a:r>
              <a:rPr lang="en-US" altLang="ko-KR" sz="1400" dirty="0"/>
              <a:t> </a:t>
            </a:r>
            <a:r>
              <a:rPr lang="ko-KR" altLang="en-US" sz="1400" dirty="0"/>
              <a:t>백신 분야 주가 변동 비교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F9E2A-F1B5-F248-A538-E734EB4D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96518"/>
            <a:ext cx="7992888" cy="49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6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데이터 분석 결과</a:t>
            </a:r>
            <a:r>
              <a:rPr lang="en-US" altLang="ko-KR" sz="1400" dirty="0"/>
              <a:t>: Line Chart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“</a:t>
            </a:r>
            <a:r>
              <a:rPr lang="ko-KR" altLang="en-US" sz="1400" dirty="0"/>
              <a:t>백신 키워드 </a:t>
            </a:r>
            <a:r>
              <a:rPr lang="ko-KR" altLang="en-US" sz="1400" dirty="0" err="1"/>
              <a:t>언급율과</a:t>
            </a:r>
            <a:r>
              <a:rPr lang="ko-KR" altLang="en-US" sz="1400" dirty="0"/>
              <a:t> 국내 치료제 분야 주가 변동 비교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714EA-B103-6340-8365-665475E9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" y="1601527"/>
            <a:ext cx="8517632" cy="52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5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구현코드</a:t>
            </a:r>
            <a:r>
              <a:rPr lang="en-US" altLang="ko-KR" sz="1600" dirty="0"/>
              <a:t>: Q4.ipynb (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백신</a:t>
            </a:r>
            <a:r>
              <a:rPr lang="en-US" altLang="ko-KR" sz="1600" dirty="0"/>
              <a:t>”</a:t>
            </a:r>
            <a:r>
              <a:rPr lang="ko-KR" altLang="en-US" sz="1600" dirty="0"/>
              <a:t> 키워드 </a:t>
            </a:r>
            <a:r>
              <a:rPr lang="ko-KR" altLang="en-US" sz="1600" dirty="0" err="1"/>
              <a:t>언급율과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주가간의</a:t>
            </a:r>
            <a:r>
              <a:rPr lang="ko-KR" altLang="en-US" sz="1600" dirty="0"/>
              <a:t> 상관관계 구하기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D170A-DDDC-5241-AC42-2ACF0674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" y="1683099"/>
            <a:ext cx="9144000" cy="34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5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500" dirty="0"/>
              <a:t>구현코드</a:t>
            </a:r>
            <a:r>
              <a:rPr lang="en-US" altLang="ko-KR" sz="1500" dirty="0"/>
              <a:t>: Q4.ipynb (</a:t>
            </a:r>
            <a:r>
              <a:rPr lang="ko-KR" altLang="en-US" sz="1500" dirty="0"/>
              <a:t> </a:t>
            </a:r>
            <a:r>
              <a:rPr lang="en-US" altLang="ko-KR" sz="1500" dirty="0"/>
              <a:t>“</a:t>
            </a:r>
            <a:r>
              <a:rPr lang="ko-KR" altLang="en-US" sz="1500" dirty="0"/>
              <a:t>백신</a:t>
            </a:r>
            <a:r>
              <a:rPr lang="en-US" altLang="ko-KR" sz="1500" dirty="0"/>
              <a:t>”</a:t>
            </a:r>
            <a:r>
              <a:rPr lang="ko-KR" altLang="en-US" sz="1500" dirty="0"/>
              <a:t> 키워드 </a:t>
            </a:r>
            <a:r>
              <a:rPr lang="ko-KR" altLang="en-US" sz="1500" dirty="0" err="1"/>
              <a:t>언급율과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주가간의</a:t>
            </a:r>
            <a:r>
              <a:rPr lang="ko-KR" altLang="en-US" sz="1500" dirty="0"/>
              <a:t> 상관관계 구하기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barplot</a:t>
            </a:r>
            <a:r>
              <a:rPr lang="ko-KR" altLang="en-US" sz="1500" dirty="0" err="1"/>
              <a:t>으로</a:t>
            </a:r>
            <a:r>
              <a:rPr lang="en-US" altLang="ko-KR" sz="15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83EDF-493B-A64E-A7B7-7D26E506F4AD}"/>
              </a:ext>
            </a:extLst>
          </p:cNvPr>
          <p:cNvSpPr txBox="1"/>
          <p:nvPr/>
        </p:nvSpPr>
        <p:spPr>
          <a:xfrm>
            <a:off x="1455576" y="7016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8434C-BFF4-4745-B43A-531619167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" y="2167824"/>
            <a:ext cx="9144000" cy="30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81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barplot</a:t>
            </a:r>
            <a:r>
              <a:rPr lang="ko-KR" altLang="en-US" sz="1600" dirty="0"/>
              <a:t>을 통해 주가와 키워드 </a:t>
            </a:r>
            <a:r>
              <a:rPr lang="ko-KR" altLang="en-US" sz="1600" dirty="0" err="1"/>
              <a:t>언급량의</a:t>
            </a:r>
            <a:r>
              <a:rPr lang="ko-KR" altLang="en-US" sz="1600" dirty="0"/>
              <a:t> 상관 관계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7B9C8-95DF-1A46-9C6F-08DCA2886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" y="1772816"/>
            <a:ext cx="9144000" cy="27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B6B71-2449-7944-9251-5A977EF25A95}"/>
              </a:ext>
            </a:extLst>
          </p:cNvPr>
          <p:cNvSpPr txBox="1"/>
          <p:nvPr/>
        </p:nvSpPr>
        <p:spPr>
          <a:xfrm>
            <a:off x="467544" y="4941168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" altLang="en-US" dirty="0"/>
              <a:t>키워드 언급율과 가장 큰 상관관계를 가지는 주식은 제넥신과 진원</a:t>
            </a:r>
            <a:r>
              <a:rPr lang="en-US" altLang="ko" dirty="0"/>
              <a:t>(</a:t>
            </a:r>
            <a:r>
              <a:rPr lang="ko" altLang="en-US" dirty="0"/>
              <a:t>둘다 국내 백신주</a:t>
            </a:r>
            <a:r>
              <a:rPr lang="en-US" altLang="ko" dirty="0"/>
              <a:t>) -&gt; </a:t>
            </a:r>
            <a:r>
              <a:rPr lang="ko" altLang="en-US" dirty="0"/>
              <a:t>예상 가능한 결과</a:t>
            </a:r>
            <a:endParaRPr lang="en-US" altLang="ko" dirty="0"/>
          </a:p>
          <a:p>
            <a:pPr marL="285750" indent="-285750">
              <a:buFontTx/>
              <a:buChar char="-"/>
            </a:pPr>
            <a:endParaRPr lang="ko" altLang="en-US" dirty="0"/>
          </a:p>
          <a:p>
            <a:r>
              <a:rPr lang="en-US" altLang="ko" dirty="0"/>
              <a:t>-</a:t>
            </a:r>
            <a:r>
              <a:rPr lang="ko-KR" altLang="en-US" dirty="0"/>
              <a:t> </a:t>
            </a:r>
            <a:r>
              <a:rPr lang="ko" altLang="en-US" dirty="0"/>
              <a:t>삼성</a:t>
            </a:r>
            <a:r>
              <a:rPr lang="ko-KR" altLang="en-US" dirty="0"/>
              <a:t> </a:t>
            </a:r>
            <a:r>
              <a:rPr lang="ko" altLang="en-US" dirty="0"/>
              <a:t>바이오의 경우 워낙 높은 곳에서 가격이 형성되어있고</a:t>
            </a:r>
            <a:r>
              <a:rPr lang="en-US" altLang="ko" dirty="0"/>
              <a:t>, </a:t>
            </a:r>
            <a:r>
              <a:rPr lang="ko" altLang="en-US" dirty="0"/>
              <a:t>주가 변동이 크지 않기 때문에</a:t>
            </a:r>
            <a:r>
              <a:rPr lang="en-US" altLang="ko" dirty="0"/>
              <a:t>, </a:t>
            </a:r>
            <a:r>
              <a:rPr lang="ko" altLang="en-US" dirty="0"/>
              <a:t>약한 음의 상관관계로 도출된 것으로 보임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48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Q4.ipynb (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주식간의</a:t>
            </a:r>
            <a:r>
              <a:rPr lang="ko-KR" altLang="en-US" sz="1800" dirty="0"/>
              <a:t> 상관관계 구하기</a:t>
            </a:r>
            <a:r>
              <a:rPr lang="en-US" altLang="ko-KR" sz="18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83EDF-493B-A64E-A7B7-7D26E506F4AD}"/>
              </a:ext>
            </a:extLst>
          </p:cNvPr>
          <p:cNvSpPr txBox="1"/>
          <p:nvPr/>
        </p:nvSpPr>
        <p:spPr>
          <a:xfrm>
            <a:off x="1455576" y="7016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07D04-A46F-F349-8B2C-CD155CB4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529"/>
            <a:ext cx="9144000" cy="2908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2947-8884-8D4B-8E7E-49873AF58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" y="5554331"/>
            <a:ext cx="3848100" cy="698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D75C66-7CAD-EF49-9BCB-F839A70AACDA}"/>
              </a:ext>
            </a:extLst>
          </p:cNvPr>
          <p:cNvSpPr txBox="1"/>
          <p:nvPr/>
        </p:nvSpPr>
        <p:spPr>
          <a:xfrm>
            <a:off x="-80494" y="5138441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 </a:t>
            </a:r>
            <a:r>
              <a:rPr lang="ko-KR" altLang="en-US" b="1" dirty="0"/>
              <a:t>구한 상관관계 </a:t>
            </a:r>
            <a:r>
              <a:rPr lang="en-US" altLang="ko-KR" b="1" dirty="0"/>
              <a:t>H</a:t>
            </a:r>
            <a:r>
              <a:rPr lang="en-US" b="1" dirty="0"/>
              <a:t>eatmap</a:t>
            </a:r>
            <a:r>
              <a:rPr lang="ko-KR" altLang="en-US" b="1" dirty="0" err="1"/>
              <a:t>으로</a:t>
            </a:r>
            <a:r>
              <a:rPr lang="ko-KR" altLang="en-US" b="1" dirty="0"/>
              <a:t> 표현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7260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주식간의</a:t>
            </a:r>
            <a:r>
              <a:rPr lang="ko-KR" altLang="en-US" sz="1600" dirty="0"/>
              <a:t> 상관 관계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DataFrame</a:t>
            </a:r>
            <a:r>
              <a:rPr lang="en-US" altLang="ko-KR" sz="1600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43225-B8D2-AD42-B791-3CB184F9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" y="1868682"/>
            <a:ext cx="9090104" cy="3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DFE1-393C-43ED-A1D7-CF10674F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639"/>
            <a:ext cx="8229600" cy="778098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F94A-B6FE-4F25-A4E7-621DD50C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연관관계도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3F1CA-53F9-4CEA-B9DA-45D9E474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0B834-9EE3-6641-90D8-33CEC12C5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89" y="1910522"/>
            <a:ext cx="5804021" cy="46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5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주식간의</a:t>
            </a:r>
            <a:r>
              <a:rPr lang="ko-KR" altLang="en-US" sz="1600" dirty="0"/>
              <a:t> 상관 관계 </a:t>
            </a:r>
            <a:r>
              <a:rPr lang="en-US" altLang="ko-KR" sz="1600" dirty="0"/>
              <a:t>(heatmap)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ABD40-9FA3-DD41-809C-F38A80F1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82147"/>
            <a:ext cx="5205187" cy="45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7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구현코드</a:t>
            </a:r>
            <a:r>
              <a:rPr lang="en-US" altLang="ko-KR" sz="1800" dirty="0"/>
              <a:t>: Q4.ipynb (</a:t>
            </a:r>
            <a:r>
              <a:rPr lang="ko-KR" altLang="en-US" sz="1800" dirty="0"/>
              <a:t> 주식 별로 </a:t>
            </a:r>
            <a:r>
              <a:rPr lang="en-US" altLang="ko-KR" sz="1800" dirty="0"/>
              <a:t>scale_</a:t>
            </a:r>
            <a:r>
              <a:rPr lang="ko-KR" altLang="en-US" sz="1800" dirty="0"/>
              <a:t>종가 분포 확인</a:t>
            </a:r>
            <a:r>
              <a:rPr lang="en-US" altLang="ko-KR" sz="1800" dirty="0"/>
              <a:t>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83EDF-493B-A64E-A7B7-7D26E506F4AD}"/>
              </a:ext>
            </a:extLst>
          </p:cNvPr>
          <p:cNvSpPr txBox="1"/>
          <p:nvPr/>
        </p:nvSpPr>
        <p:spPr>
          <a:xfrm>
            <a:off x="1455576" y="7016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C4CCB-D93F-174F-8066-2A069403E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" y="1790875"/>
            <a:ext cx="6475998" cy="117036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55DCFC9-9311-1741-BC42-7EF21564BC6B}"/>
              </a:ext>
            </a:extLst>
          </p:cNvPr>
          <p:cNvSpPr txBox="1">
            <a:spLocks/>
          </p:cNvSpPr>
          <p:nvPr/>
        </p:nvSpPr>
        <p:spPr>
          <a:xfrm>
            <a:off x="619944" y="3293000"/>
            <a:ext cx="8229600" cy="309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분야별 </a:t>
            </a:r>
            <a:r>
              <a:rPr lang="ko-KR" altLang="en-US" sz="1800" dirty="0" err="1"/>
              <a:t>주식간의</a:t>
            </a:r>
            <a:r>
              <a:rPr lang="ko-KR" altLang="en-US" sz="1800" dirty="0"/>
              <a:t> 상관관계</a:t>
            </a:r>
            <a:endParaRPr lang="en-US" altLang="ko-KR" sz="1800" dirty="0"/>
          </a:p>
          <a:p>
            <a:endParaRPr lang="ko-KR" alt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97E9D-E805-5747-B5E7-27B1A0FC7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" y="3846346"/>
            <a:ext cx="8320423" cy="13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9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주식별</a:t>
            </a:r>
            <a:r>
              <a:rPr lang="ko-KR" altLang="en-US" sz="1600" dirty="0"/>
              <a:t> </a:t>
            </a:r>
            <a:r>
              <a:rPr lang="en-US" altLang="ko-KR" sz="1600" dirty="0"/>
              <a:t>scale </a:t>
            </a:r>
            <a:r>
              <a:rPr lang="ko-KR" altLang="en-US" sz="1600" dirty="0"/>
              <a:t>종가 분포 확인 </a:t>
            </a:r>
            <a:r>
              <a:rPr lang="en-US" altLang="ko-KR" sz="1600" dirty="0"/>
              <a:t>(bar chart)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E974-E409-C847-A43F-0F36C311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86366"/>
            <a:ext cx="2844201" cy="193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B34304-A412-EB43-9484-508A6B1D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21" y="1750362"/>
            <a:ext cx="2902270" cy="1966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4DC8D-783C-E84B-9BC6-092A96497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65" y="1670686"/>
            <a:ext cx="2902270" cy="2046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080BA2-512B-DC40-81BE-1736A40F3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" y="3967162"/>
            <a:ext cx="3182303" cy="2177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ED1684-57D3-4045-9E40-9C59AB949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029846"/>
            <a:ext cx="3055284" cy="2177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97E40-EB43-7548-83F2-D387AE1E8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40" y="4094188"/>
            <a:ext cx="2898174" cy="20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주식별</a:t>
            </a:r>
            <a:r>
              <a:rPr lang="ko-KR" altLang="en-US" sz="1600" dirty="0"/>
              <a:t> </a:t>
            </a:r>
            <a:r>
              <a:rPr lang="en-US" altLang="ko-KR" sz="1600" dirty="0"/>
              <a:t>scale </a:t>
            </a:r>
            <a:r>
              <a:rPr lang="ko-KR" altLang="en-US" sz="1600" dirty="0"/>
              <a:t>종가 분포 확인 </a:t>
            </a:r>
            <a:r>
              <a:rPr lang="en-US" altLang="ko-KR" sz="1600" dirty="0"/>
              <a:t>(bar chart)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B750F-B5F9-EC46-8FBF-01864EEB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" y="1797157"/>
            <a:ext cx="2917756" cy="204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4B0DE-9E40-8B4B-9DE6-B1746765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59" y="1744311"/>
            <a:ext cx="2917756" cy="2121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588FC-9739-BB42-A7EF-8A81F0D36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04" y="1700808"/>
            <a:ext cx="3335909" cy="237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738D3-8F67-A847-8404-D7DFBB9F5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" y="4124109"/>
            <a:ext cx="3208846" cy="2232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7B4BD4-B656-C441-A05E-A559BF534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55796"/>
            <a:ext cx="3335909" cy="22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9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4.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데이터 분석 결과</a:t>
            </a:r>
            <a:r>
              <a:rPr lang="en-US" altLang="ko-KR" sz="1600" dirty="0"/>
              <a:t>: </a:t>
            </a:r>
            <a:r>
              <a:rPr lang="ko-KR" altLang="en-US" sz="1600" dirty="0"/>
              <a:t>분야별 </a:t>
            </a:r>
            <a:r>
              <a:rPr lang="ko-KR" altLang="en-US" sz="1600" dirty="0" err="1"/>
              <a:t>주식간의</a:t>
            </a:r>
            <a:r>
              <a:rPr lang="ko-KR" altLang="en-US" sz="1600" dirty="0"/>
              <a:t> 상관 관계 비교 </a:t>
            </a:r>
            <a:r>
              <a:rPr lang="en-US" altLang="ko-KR" sz="1600" dirty="0"/>
              <a:t>(heatmap)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7C4C7-41AA-F748-B12A-C09310E1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1844824"/>
            <a:ext cx="3810554" cy="2442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18A0F-320D-6D4A-8FBA-A9CE8259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61" y="1794024"/>
            <a:ext cx="3810554" cy="2496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7B8541-F6EB-C14F-B642-B0C1121AB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6" y="4502906"/>
            <a:ext cx="3349393" cy="2218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153773-29A4-A041-8EB9-AF029CBA556F}"/>
              </a:ext>
            </a:extLst>
          </p:cNvPr>
          <p:cNvSpPr txBox="1"/>
          <p:nvPr/>
        </p:nvSpPr>
        <p:spPr>
          <a:xfrm>
            <a:off x="4263698" y="5219908"/>
            <a:ext cx="490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mRNA</a:t>
            </a:r>
            <a:r>
              <a:rPr lang="ko-KR" altLang="en-US" dirty="0"/>
              <a:t> 분야 주가 </a:t>
            </a:r>
            <a:r>
              <a:rPr lang="en-US" altLang="ko-KR" dirty="0"/>
              <a:t>(</a:t>
            </a:r>
            <a:r>
              <a:rPr lang="ko-KR" altLang="en-US" dirty="0"/>
              <a:t>삼성 바이오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유일</a:t>
            </a:r>
            <a:r>
              <a:rPr lang="en-US" altLang="ko-KR" dirty="0"/>
              <a:t>-</a:t>
            </a:r>
            <a:r>
              <a:rPr lang="ko-KR" altLang="en-US" dirty="0"/>
              <a:t> 생략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84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D6723-3164-4736-9D61-550AFB23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Lessons Learned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9FABE-33FF-4C33-A2AE-A11E676A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대유행기간을 선정하는 부분</a:t>
            </a:r>
            <a:endParaRPr lang="en-US" altLang="ko-KR" dirty="0"/>
          </a:p>
          <a:p>
            <a:pPr lvl="1"/>
            <a:r>
              <a:rPr lang="ko-KR" altLang="en-US" dirty="0"/>
              <a:t>국가기준 </a:t>
            </a:r>
            <a:r>
              <a:rPr lang="en-US" altLang="ko-KR" dirty="0"/>
              <a:t>800~1000</a:t>
            </a:r>
            <a:r>
              <a:rPr lang="ko-KR" altLang="en-US" dirty="0"/>
              <a:t>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최고점 </a:t>
            </a:r>
            <a:r>
              <a:rPr lang="en-US" altLang="ko-KR" dirty="0">
                <a:sym typeface="Wingdings" panose="05000000000000000000" pitchFamily="2" charset="2"/>
              </a:rPr>
              <a:t>+-1</a:t>
            </a:r>
            <a:r>
              <a:rPr lang="ko-KR" altLang="en-US" dirty="0">
                <a:sym typeface="Wingdings" panose="05000000000000000000" pitchFamily="2" charset="2"/>
              </a:rPr>
              <a:t>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미분 </a:t>
            </a:r>
            <a:r>
              <a:rPr lang="en-US" altLang="ko-KR" dirty="0">
                <a:sym typeface="Wingdings" panose="05000000000000000000" pitchFamily="2" charset="2"/>
              </a:rPr>
              <a:t>=0</a:t>
            </a:r>
            <a:r>
              <a:rPr lang="ko-KR" altLang="en-US" dirty="0">
                <a:sym typeface="Wingdings" panose="05000000000000000000" pitchFamily="2" charset="2"/>
              </a:rPr>
              <a:t>을 만족하는 지점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이동평균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미분계수 적용하여 선정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백신</a:t>
            </a:r>
            <a:r>
              <a:rPr lang="en-US" altLang="ko-KR" dirty="0"/>
              <a:t>’</a:t>
            </a:r>
            <a:r>
              <a:rPr lang="ko-KR" altLang="en-US" dirty="0"/>
              <a:t> 관련 주식 선정</a:t>
            </a:r>
            <a:endParaRPr lang="en-US" altLang="ko-KR" dirty="0"/>
          </a:p>
          <a:p>
            <a:pPr lvl="1"/>
            <a:r>
              <a:rPr lang="ko-KR" altLang="en-US" dirty="0"/>
              <a:t>국내 백신 위탁 생산 </a:t>
            </a:r>
            <a:r>
              <a:rPr lang="en-US" altLang="ko-KR" dirty="0"/>
              <a:t>: </a:t>
            </a:r>
            <a:r>
              <a:rPr lang="ko-KR" altLang="en-US" dirty="0" err="1"/>
              <a:t>삼성바이오</a:t>
            </a:r>
            <a:r>
              <a:rPr lang="en-US" altLang="ko-KR" dirty="0"/>
              <a:t> – </a:t>
            </a:r>
            <a:r>
              <a:rPr lang="ko-KR" altLang="en-US" dirty="0"/>
              <a:t>모더나 </a:t>
            </a:r>
            <a:r>
              <a:rPr lang="en-US" altLang="ko-KR" dirty="0"/>
              <a:t>/ </a:t>
            </a:r>
            <a:r>
              <a:rPr lang="ko-KR" altLang="en-US" dirty="0"/>
              <a:t> </a:t>
            </a:r>
            <a:r>
              <a:rPr lang="en-US" altLang="ko-KR" dirty="0"/>
              <a:t>SK</a:t>
            </a:r>
            <a:r>
              <a:rPr lang="ko-KR" altLang="en-US" dirty="0"/>
              <a:t>바이오 </a:t>
            </a:r>
            <a:r>
              <a:rPr lang="en-US" altLang="ko-KR" dirty="0"/>
              <a:t>- AZ</a:t>
            </a:r>
          </a:p>
          <a:p>
            <a:pPr lvl="1"/>
            <a:r>
              <a:rPr lang="ko-KR" altLang="en-US" dirty="0"/>
              <a:t>백신 제작 회사 </a:t>
            </a:r>
            <a:r>
              <a:rPr lang="en-US" altLang="ko-KR" dirty="0"/>
              <a:t>: </a:t>
            </a:r>
            <a:r>
              <a:rPr lang="ko-KR" altLang="en-US" dirty="0"/>
              <a:t>국내 허가 받은 백신 제작 기업만 </a:t>
            </a:r>
            <a:r>
              <a:rPr lang="en-US" altLang="ko-KR" dirty="0"/>
              <a:t>( </a:t>
            </a:r>
            <a:r>
              <a:rPr lang="ko-KR" altLang="en-US" dirty="0"/>
              <a:t>그중 상장된 것</a:t>
            </a:r>
            <a:r>
              <a:rPr lang="en-US" altLang="ko-KR" dirty="0"/>
              <a:t> )</a:t>
            </a:r>
          </a:p>
          <a:p>
            <a:pPr lvl="1"/>
            <a:r>
              <a:rPr lang="ko-KR" altLang="en-US" dirty="0"/>
              <a:t>치료제 </a:t>
            </a:r>
            <a:r>
              <a:rPr lang="en-US" altLang="ko-KR" dirty="0"/>
              <a:t>: </a:t>
            </a:r>
            <a:r>
              <a:rPr lang="ko-KR" altLang="en-US" dirty="0"/>
              <a:t>허가 완료 </a:t>
            </a:r>
            <a:r>
              <a:rPr lang="en-US" altLang="ko-KR" dirty="0"/>
              <a:t>or 3</a:t>
            </a:r>
            <a:r>
              <a:rPr lang="ko-KR" altLang="en-US" dirty="0"/>
              <a:t>상 이상</a:t>
            </a:r>
            <a:endParaRPr lang="en-US" altLang="ko-KR" dirty="0"/>
          </a:p>
          <a:p>
            <a:pPr lvl="1"/>
            <a:r>
              <a:rPr lang="ko-KR" altLang="en-US" dirty="0"/>
              <a:t>진단키트 회사 </a:t>
            </a:r>
            <a:r>
              <a:rPr lang="en-US" altLang="ko-KR" dirty="0"/>
              <a:t>: </a:t>
            </a:r>
            <a:r>
              <a:rPr lang="ko-KR" altLang="en-US" dirty="0"/>
              <a:t>국가 제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혁신형 의료기기 </a:t>
            </a:r>
            <a:r>
              <a:rPr lang="ko-KR" altLang="en-US" dirty="0" err="1"/>
              <a:t>선정중</a:t>
            </a:r>
            <a:r>
              <a:rPr lang="ko-KR" altLang="en-US" dirty="0"/>
              <a:t> 체외진단의료기기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73E29-F2E9-47A9-9B98-0D9BC323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99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구현코드</a:t>
            </a:r>
            <a:r>
              <a:rPr lang="en-US" altLang="ko-KR" dirty="0"/>
              <a:t>:</a:t>
            </a:r>
            <a:r>
              <a:rPr lang="ko-KR" altLang="en-US" dirty="0"/>
              <a:t> 신규 </a:t>
            </a:r>
            <a:r>
              <a:rPr lang="ko-KR" altLang="en-US" dirty="0" err="1"/>
              <a:t>확진자</a:t>
            </a:r>
            <a:r>
              <a:rPr lang="ko-KR" altLang="en-US" dirty="0"/>
              <a:t> 수 일별로 확인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E9636-D0CD-8A47-9558-F12E20CA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2618"/>
            <a:ext cx="8229600" cy="132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694A1-8CED-B944-B48F-99A0E5068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6062"/>
            <a:ext cx="8219256" cy="35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62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467543" y="1268759"/>
            <a:ext cx="8229601" cy="46972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데이터 분석 결과</a:t>
            </a:r>
            <a:r>
              <a:rPr lang="en-US" altLang="ko-KR" dirty="0"/>
              <a:t>:</a:t>
            </a:r>
          </a:p>
        </p:txBody>
      </p:sp>
      <p:sp>
        <p:nvSpPr>
          <p:cNvPr id="16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8</a:t>
            </a:fld>
            <a:endParaRPr/>
          </a:p>
        </p:txBody>
      </p:sp>
      <p:sp>
        <p:nvSpPr>
          <p:cNvPr id="165" name="기온과 사용량의 상관관계를 그리려는데 그래프가…"/>
          <p:cNvSpPr txBox="1"/>
          <p:nvPr/>
        </p:nvSpPr>
        <p:spPr>
          <a:xfrm>
            <a:off x="1851224" y="4412898"/>
            <a:ext cx="52267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국내 신규 </a:t>
            </a:r>
            <a:r>
              <a:rPr lang="ko-KR" altLang="en-US" dirty="0" err="1"/>
              <a:t>확진자</a:t>
            </a:r>
            <a:r>
              <a:rPr lang="ko-KR" altLang="en-US" dirty="0"/>
              <a:t> 변화를 한 눈에 확인하기 쉬움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대유행 시점을 대략적으로 파악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But,</a:t>
            </a:r>
            <a:r>
              <a:rPr lang="ko-KR" altLang="en-US" dirty="0"/>
              <a:t> 대유행 시작점과 끝점을 정하기 어려움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4A92B-6E2D-E748-86EA-8F2C4D016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9196"/>
            <a:ext cx="8229600" cy="2096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1885-E6DD-4611-A5C6-E7E8FF2C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질문 </a:t>
            </a:r>
            <a:r>
              <a:rPr lang="en-US" altLang="ko-KR" sz="2200" dirty="0"/>
              <a:t>1.</a:t>
            </a:r>
            <a:r>
              <a:rPr lang="ko-KR" altLang="en-US" sz="2200" dirty="0"/>
              <a:t> 코로나 </a:t>
            </a:r>
            <a:r>
              <a:rPr lang="ko-KR" altLang="en-US" sz="2200" dirty="0" err="1"/>
              <a:t>확진자</a:t>
            </a:r>
            <a:r>
              <a:rPr lang="ko-KR" altLang="en-US" sz="2200" dirty="0"/>
              <a:t> 수가 급격하게 변화한 시기가 언제인가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0F8A-1E6C-44DC-9E0A-075404C2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구현코드</a:t>
            </a:r>
            <a:r>
              <a:rPr lang="en-US" altLang="ko-KR" dirty="0"/>
              <a:t>:</a:t>
            </a:r>
            <a:r>
              <a:rPr lang="ko-KR" altLang="en-US" dirty="0"/>
              <a:t> 미분 계수를 통해 </a:t>
            </a:r>
            <a:r>
              <a:rPr lang="ko-KR" altLang="en-US" dirty="0" err="1"/>
              <a:t>날짜별</a:t>
            </a:r>
            <a:r>
              <a:rPr lang="ko-KR" altLang="en-US" dirty="0"/>
              <a:t> </a:t>
            </a:r>
            <a:r>
              <a:rPr lang="ko-KR" altLang="en-US" dirty="0" err="1"/>
              <a:t>확진자</a:t>
            </a:r>
            <a:r>
              <a:rPr lang="ko-KR" altLang="en-US" dirty="0"/>
              <a:t> 증감률을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40480-AE88-43D7-956A-4B2B78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28841-283B-A541-B828-F4A3DF83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0279"/>
            <a:ext cx="8219256" cy="30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1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7880</TotalTime>
  <Words>2571</Words>
  <Application>Microsoft Office PowerPoint</Application>
  <PresentationFormat>화면 슬라이드 쇼(4:3)</PresentationFormat>
  <Paragraphs>371</Paragraphs>
  <Slides>65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Arial</vt:lpstr>
      <vt:lpstr>Symbol</vt:lpstr>
      <vt:lpstr>Wingdings</vt:lpstr>
      <vt:lpstr>Office 테마</vt:lpstr>
      <vt:lpstr>COVID 대유행 기간 동안 미디어의 백신 언급도에 따른 관련 주가 변화 분석</vt:lpstr>
      <vt:lpstr>데이터 분석 목표</vt:lpstr>
      <vt:lpstr>분석 대상 데이터</vt:lpstr>
      <vt:lpstr>분석 대상 데이터</vt:lpstr>
      <vt:lpstr>질문1. 코로나 확진자 수가 급격하게 변화한 시기는 언제인가? 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 1. 코로나 확진자 수가 급격하게 변화한 시기가 언제인가?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질문2. 대유행 시기의 ‘백신’키워드의 언급 빈도에 어떤 변화가 있는가?</vt:lpstr>
      <vt:lpstr>질문3. 유행기간 동안 백신과 관련된 주식은 어떻게 변화하는가?</vt:lpstr>
      <vt:lpstr>질문 3. 유행기간 동안 백신과 관련된 주식은 어떻게 변화하는가?</vt:lpstr>
      <vt:lpstr>질문 3. 유행기간 동안 백신과 관련된 주식은 어떻게 변화하는가?</vt:lpstr>
      <vt:lpstr>질문 3. 유행기간 동안 백신과 관련된 주식은 어떻게 변화하는가?</vt:lpstr>
      <vt:lpstr>질문 3.</vt:lpstr>
      <vt:lpstr>질문 3.</vt:lpstr>
      <vt:lpstr>질문 3</vt:lpstr>
      <vt:lpstr>질문 3.</vt:lpstr>
      <vt:lpstr>질문 3</vt:lpstr>
      <vt:lpstr>질문 3</vt:lpstr>
      <vt:lpstr>질문 3</vt:lpstr>
      <vt:lpstr>질문4. 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질문 4.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정 상희</cp:lastModifiedBy>
  <cp:revision>999</cp:revision>
  <cp:lastPrinted>2012-12-19T08:26:52Z</cp:lastPrinted>
  <dcterms:created xsi:type="dcterms:W3CDTF">2012-10-10T06:20:37Z</dcterms:created>
  <dcterms:modified xsi:type="dcterms:W3CDTF">2021-11-10T14:23:38Z</dcterms:modified>
</cp:coreProperties>
</file>